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</p:sldMasterIdLst>
  <p:notesMasterIdLst>
    <p:notesMasterId r:id="rId19"/>
  </p:notesMasterIdLst>
  <p:sldIdLst>
    <p:sldId id="269" r:id="rId5"/>
    <p:sldId id="603" r:id="rId6"/>
    <p:sldId id="604" r:id="rId7"/>
    <p:sldId id="605" r:id="rId8"/>
    <p:sldId id="606" r:id="rId9"/>
    <p:sldId id="607" r:id="rId10"/>
    <p:sldId id="608" r:id="rId11"/>
    <p:sldId id="610" r:id="rId12"/>
    <p:sldId id="611" r:id="rId13"/>
    <p:sldId id="612" r:id="rId14"/>
    <p:sldId id="613" r:id="rId15"/>
    <p:sldId id="614" r:id="rId16"/>
    <p:sldId id="615" r:id="rId17"/>
    <p:sldId id="616" r:id="rId18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41"/>
    <a:srgbClr val="A0192A"/>
    <a:srgbClr val="FFD574"/>
    <a:srgbClr val="24B2A0"/>
    <a:srgbClr val="F26B6C"/>
    <a:srgbClr val="64D4EA"/>
    <a:srgbClr val="4CCCE6"/>
    <a:srgbClr val="6CD5EA"/>
    <a:srgbClr val="2BC3E1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6165" autoAdjust="0"/>
  </p:normalViewPr>
  <p:slideViewPr>
    <p:cSldViewPr>
      <p:cViewPr varScale="1">
        <p:scale>
          <a:sx n="71" d="100"/>
          <a:sy n="71" d="100"/>
        </p:scale>
        <p:origin x="762" y="9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 descr="A colorful text with a road&#10;&#10;Description automatically generated">
            <a:extLst>
              <a:ext uri="{FF2B5EF4-FFF2-40B4-BE49-F238E27FC236}">
                <a16:creationId xmlns:a16="http://schemas.microsoft.com/office/drawing/2014/main" id="{3BAACB69-A8FE-5D61-FD8F-DD99C5B86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0B05E7F3-45F5-CFA8-F509-FDB30B572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0" grpId="1"/>
      <p:bldP spid="6" grpId="1"/>
    </p:bld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15303F93-4A87-9875-5348-963A313A3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 descr="A colorful text with a road&#10;&#10;Description automatically generated">
            <a:extLst>
              <a:ext uri="{FF2B5EF4-FFF2-40B4-BE49-F238E27FC236}">
                <a16:creationId xmlns:a16="http://schemas.microsoft.com/office/drawing/2014/main" id="{8A2C213B-63C5-DE8E-15BA-AFC2F3683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5BA558B6-63A7-5AC7-97C4-23F5AD52B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E86B570B-8A15-A57A-BC16-FBA42E4E4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E9F57F33-392C-204D-27DB-99A6DC8D5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olorful text with a road&#10;&#10;Description automatically generated">
            <a:extLst>
              <a:ext uri="{FF2B5EF4-FFF2-40B4-BE49-F238E27FC236}">
                <a16:creationId xmlns:a16="http://schemas.microsoft.com/office/drawing/2014/main" id="{15E8463F-0A56-2A04-6EA3-D9B90BBEB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680" r:id="rId4"/>
    <p:sldLayoutId id="2147483697" r:id="rId5"/>
    <p:sldLayoutId id="2147483698" r:id="rId6"/>
    <p:sldLayoutId id="2147483735" r:id="rId7"/>
    <p:sldLayoutId id="2147483736" r:id="rId8"/>
    <p:sldLayoutId id="214748373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9b55LQAq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59b55LQAq0?feature=oembed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499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olorful text with a road&#10;&#10;Description automatically generated">
            <a:extLst>
              <a:ext uri="{FF2B5EF4-FFF2-40B4-BE49-F238E27FC236}">
                <a16:creationId xmlns:a16="http://schemas.microsoft.com/office/drawing/2014/main" id="{45D54E0E-71C6-EB28-A9AC-B45E4904A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582800"/>
            <a:ext cx="10782298" cy="7116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A21A50-8907-B321-BFA9-7A05BB582DA8}"/>
              </a:ext>
            </a:extLst>
          </p:cNvPr>
          <p:cNvSpPr/>
          <p:nvPr/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24B2A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1A354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#1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Driving practice and hazard prediction.</a:t>
            </a: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AC0E-3EB0-0D90-8830-762CFE10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E46747-F7F3-A227-E5B1-6B9C4FE0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identifying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4C408-AC34-0214-C6DE-1AFEB962B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10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A98C9-5CDF-24F6-C04D-F2FDC83FA44B}"/>
              </a:ext>
            </a:extLst>
          </p:cNvPr>
          <p:cNvSpPr txBox="1"/>
          <p:nvPr/>
        </p:nvSpPr>
        <p:spPr>
          <a:xfrm>
            <a:off x="7073573" y="4161741"/>
            <a:ext cx="72520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Earlier you were asked to…</a:t>
            </a:r>
          </a:p>
          <a:p>
            <a:r>
              <a:rPr lang="en-GB" sz="3200" i="1" dirty="0">
                <a:solidFill>
                  <a:schemeClr val="accent1"/>
                </a:solidFill>
              </a:rPr>
              <a:t>“Draw and write about the hazards you are already aware of when driving/being a passenger.”</a:t>
            </a:r>
          </a:p>
          <a:p>
            <a:endParaRPr lang="en-GB" sz="3200" dirty="0"/>
          </a:p>
          <a:p>
            <a:r>
              <a:rPr lang="en-GB" sz="3200" dirty="0"/>
              <a:t>Now, with another colour pen/pencil, add more or enhance existing hazards considering what has been discussed.</a:t>
            </a:r>
            <a:endParaRPr lang="en-GB" sz="1600" b="1" i="1" dirty="0"/>
          </a:p>
          <a:p>
            <a:endParaRPr lang="en-GB" sz="1600" b="1" i="1" dirty="0"/>
          </a:p>
          <a:p>
            <a:endParaRPr lang="en-GB" sz="1400" b="1" i="1" dirty="0"/>
          </a:p>
        </p:txBody>
      </p:sp>
      <p:pic>
        <p:nvPicPr>
          <p:cNvPr id="4" name="Graphic 3" descr="Target with solid fill">
            <a:extLst>
              <a:ext uri="{FF2B5EF4-FFF2-40B4-BE49-F238E27FC236}">
                <a16:creationId xmlns:a16="http://schemas.microsoft.com/office/drawing/2014/main" id="{E9378687-F54B-B0E3-BBA4-BD8A609D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200" y="39243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CF3A5-F258-64F4-E0D7-0F8CACB3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28B24D-6005-272C-9650-68BBDED5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driving skills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activity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97FB6-4346-FA71-1A28-C6E26AFEB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11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C3CA3-E155-68DE-D427-E2B56C6FD7A9}"/>
              </a:ext>
            </a:extLst>
          </p:cNvPr>
          <p:cNvSpPr txBox="1"/>
          <p:nvPr/>
        </p:nvSpPr>
        <p:spPr>
          <a:xfrm>
            <a:off x="6934200" y="35433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Would you rearrange the ranking of the skills,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considering what you have learnt in the lesson?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B8DA5-90FA-E4E0-4F73-A285FD3C4C7E}"/>
              </a:ext>
            </a:extLst>
          </p:cNvPr>
          <p:cNvSpPr txBox="1"/>
          <p:nvPr/>
        </p:nvSpPr>
        <p:spPr>
          <a:xfrm>
            <a:off x="2971800" y="2375950"/>
            <a:ext cx="3491629" cy="62052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2  3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4  5  6  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7  8  9  10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11  12 13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14  15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6C2D3-5759-1057-999D-5380792DF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B9C6-C851-14A0-FF79-368C7D60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intentions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3762D-7FA1-BE32-9374-66E0EFEDE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12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7497E-FF64-AC5D-C11A-456145F6FD15}"/>
              </a:ext>
            </a:extLst>
          </p:cNvPr>
          <p:cNvGrpSpPr/>
          <p:nvPr/>
        </p:nvGrpSpPr>
        <p:grpSpPr>
          <a:xfrm>
            <a:off x="7919386" y="2476500"/>
            <a:ext cx="8006414" cy="1662184"/>
            <a:chOff x="3600450" y="2612814"/>
            <a:chExt cx="8006414" cy="166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24A0A0-96E4-8512-8052-E24E5100BE38}"/>
                </a:ext>
              </a:extLst>
            </p:cNvPr>
            <p:cNvGrpSpPr/>
            <p:nvPr/>
          </p:nvGrpSpPr>
          <p:grpSpPr>
            <a:xfrm>
              <a:off x="3807191" y="2612814"/>
              <a:ext cx="7799673" cy="1525858"/>
              <a:chOff x="3807191" y="2612814"/>
              <a:chExt cx="7799673" cy="15258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46A1FC-F28A-ADE9-DB8B-2BD861F70ADB}"/>
                  </a:ext>
                </a:extLst>
              </p:cNvPr>
              <p:cNvSpPr txBox="1"/>
              <p:nvPr/>
            </p:nvSpPr>
            <p:spPr>
              <a:xfrm>
                <a:off x="3807191" y="2612814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personal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065984-119F-01DE-1CC1-A98F0FAC9E61}"/>
                  </a:ext>
                </a:extLst>
              </p:cNvPr>
              <p:cNvSpPr txBox="1"/>
              <p:nvPr/>
            </p:nvSpPr>
            <p:spPr>
              <a:xfrm>
                <a:off x="3807192" y="3246120"/>
                <a:ext cx="779967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how to assess and manage risk and personal safety in a wide range of contexts</a:t>
                </a:r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E28C47-B571-BE61-C5F8-A42D44997F71}"/>
                </a:ext>
              </a:extLst>
            </p:cNvPr>
            <p:cNvCxnSpPr/>
            <p:nvPr/>
          </p:nvCxnSpPr>
          <p:spPr>
            <a:xfrm>
              <a:off x="3600450" y="2759295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1A7BB1-47B8-7683-47E1-6976766E0C4F}"/>
              </a:ext>
            </a:extLst>
          </p:cNvPr>
          <p:cNvGrpSpPr/>
          <p:nvPr/>
        </p:nvGrpSpPr>
        <p:grpSpPr>
          <a:xfrm>
            <a:off x="7919386" y="6728485"/>
            <a:ext cx="7799678" cy="1662184"/>
            <a:chOff x="3600450" y="6864799"/>
            <a:chExt cx="7799678" cy="16621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7993DD-0CB3-564D-0CBD-C9D6426A6360}"/>
                </a:ext>
              </a:extLst>
            </p:cNvPr>
            <p:cNvGrpSpPr/>
            <p:nvPr/>
          </p:nvGrpSpPr>
          <p:grpSpPr>
            <a:xfrm>
              <a:off x="3807191" y="6864799"/>
              <a:ext cx="7592937" cy="1477328"/>
              <a:chOff x="3807191" y="6864799"/>
              <a:chExt cx="7592937" cy="147732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0F57A4-FA4F-8908-C388-A360F2A9FEDC}"/>
                  </a:ext>
                </a:extLst>
              </p:cNvPr>
              <p:cNvSpPr txBox="1"/>
              <p:nvPr/>
            </p:nvSpPr>
            <p:spPr>
              <a:xfrm>
                <a:off x="3807191" y="6864799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hazard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awareness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5521F9-01C2-703F-9A53-A78CD8BD8A68}"/>
                  </a:ext>
                </a:extLst>
              </p:cNvPr>
              <p:cNvSpPr txBox="1"/>
              <p:nvPr/>
            </p:nvSpPr>
            <p:spPr>
              <a:xfrm>
                <a:off x="3807198" y="7511130"/>
                <a:ext cx="7592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to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recognise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what hazards on the road can be like and how I can manage them better.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B7D7B7-8736-93EE-6FF5-89EF6839EF01}"/>
                </a:ext>
              </a:extLst>
            </p:cNvPr>
            <p:cNvCxnSpPr/>
            <p:nvPr/>
          </p:nvCxnSpPr>
          <p:spPr>
            <a:xfrm>
              <a:off x="3600450" y="7011280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06706A-E75F-19D7-6D84-DC9C95A7FA00}"/>
              </a:ext>
            </a:extLst>
          </p:cNvPr>
          <p:cNvGrpSpPr/>
          <p:nvPr/>
        </p:nvGrpSpPr>
        <p:grpSpPr>
          <a:xfrm>
            <a:off x="7919386" y="4602492"/>
            <a:ext cx="7799678" cy="1662184"/>
            <a:chOff x="3600450" y="4738806"/>
            <a:chExt cx="7799678" cy="1662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ECC70A-EE72-D47E-0543-48A7BE08A759}"/>
                </a:ext>
              </a:extLst>
            </p:cNvPr>
            <p:cNvGrpSpPr/>
            <p:nvPr/>
          </p:nvGrpSpPr>
          <p:grpSpPr>
            <a:xfrm>
              <a:off x="3807191" y="4738806"/>
              <a:ext cx="7592937" cy="1468863"/>
              <a:chOff x="3807191" y="4738806"/>
              <a:chExt cx="7592937" cy="14688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8A44AF-E1E8-7CA5-CA69-1BC63CBB1BF3}"/>
                  </a:ext>
                </a:extLst>
              </p:cNvPr>
              <p:cNvSpPr txBox="1"/>
              <p:nvPr/>
            </p:nvSpPr>
            <p:spPr>
              <a:xfrm>
                <a:off x="3807191" y="4738806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when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travelling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397D24-DB7F-C596-1D44-CD0F4E74726C}"/>
                  </a:ext>
                </a:extLst>
              </p:cNvPr>
              <p:cNvSpPr txBox="1"/>
              <p:nvPr/>
            </p:nvSpPr>
            <p:spPr>
              <a:xfrm>
                <a:off x="3807192" y="5376672"/>
                <a:ext cx="7032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developing strategies to manage personal safety in relation to travel.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54AA18-9F6A-9CD3-6D1C-458FF0D71D56}"/>
                </a:ext>
              </a:extLst>
            </p:cNvPr>
            <p:cNvCxnSpPr/>
            <p:nvPr/>
          </p:nvCxnSpPr>
          <p:spPr>
            <a:xfrm>
              <a:off x="3600450" y="4885287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 descr="Warning outline">
            <a:extLst>
              <a:ext uri="{FF2B5EF4-FFF2-40B4-BE49-F238E27FC236}">
                <a16:creationId xmlns:a16="http://schemas.microsoft.com/office/drawing/2014/main" id="{92EC4C1B-B4DA-E58A-65BE-11BB67AE1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6528" y="7175617"/>
            <a:ext cx="914400" cy="914400"/>
          </a:xfrm>
          <a:prstGeom prst="rect">
            <a:avLst/>
          </a:prstGeom>
        </p:spPr>
      </p:pic>
      <p:pic>
        <p:nvPicPr>
          <p:cNvPr id="17" name="Graphic 16" descr="Steering Wheel outline">
            <a:extLst>
              <a:ext uri="{FF2B5EF4-FFF2-40B4-BE49-F238E27FC236}">
                <a16:creationId xmlns:a16="http://schemas.microsoft.com/office/drawing/2014/main" id="{AF904857-AA10-50AD-D847-093B102C6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6528" y="4971613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7DAE4EF5-65A2-8179-FD43-F62885228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7070" y="2923632"/>
            <a:ext cx="914400" cy="914400"/>
          </a:xfrm>
          <a:prstGeom prst="rect">
            <a:avLst/>
          </a:prstGeom>
        </p:spPr>
      </p:pic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B7672586-9EBB-90A0-DA77-FFC69F9DA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76308" y="2546976"/>
            <a:ext cx="2202454" cy="2202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30294F-8211-51E4-E440-0F9D1B018E51}"/>
              </a:ext>
            </a:extLst>
          </p:cNvPr>
          <p:cNvSpPr txBox="1"/>
          <p:nvPr/>
        </p:nvSpPr>
        <p:spPr>
          <a:xfrm>
            <a:off x="956611" y="4917311"/>
            <a:ext cx="4641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Have these been met?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Next steps </a:t>
            </a:r>
            <a:r>
              <a:rPr lang="en-US" sz="3200" dirty="0"/>
              <a:t>- what would you like to develop or learn about in the future?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D6C7E92-78B3-8207-3BA4-2C7308BD2038}"/>
              </a:ext>
            </a:extLst>
          </p:cNvPr>
          <p:cNvSpPr/>
          <p:nvPr/>
        </p:nvSpPr>
        <p:spPr>
          <a:xfrm>
            <a:off x="5486400" y="2476500"/>
            <a:ext cx="1420028" cy="6172200"/>
          </a:xfrm>
          <a:prstGeom prst="leftBrace">
            <a:avLst>
              <a:gd name="adj1" fmla="val 38899"/>
              <a:gd name="adj2" fmla="val 44239"/>
            </a:avLst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E047-23F3-0ACF-ED14-76245343B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C23B1B-F3F2-432D-AA2C-F623D79C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take-away</a:t>
            </a:r>
            <a:br>
              <a:rPr lang="en-US" dirty="0"/>
            </a:br>
            <a:r>
              <a:rPr lang="en-US" dirty="0"/>
              <a:t>facts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42356-B498-C5D8-7CCC-8C4BE6B6BC3A}"/>
              </a:ext>
            </a:extLst>
          </p:cNvPr>
          <p:cNvSpPr txBox="1"/>
          <p:nvPr/>
        </p:nvSpPr>
        <p:spPr>
          <a:xfrm>
            <a:off x="3200400" y="2546738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Learning how to assess and manage risk is a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part of growing up and becoming an adult.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F9BD8-633D-D6B9-29BE-6154BAE25360}"/>
              </a:ext>
            </a:extLst>
          </p:cNvPr>
          <p:cNvSpPr txBox="1"/>
          <p:nvPr/>
        </p:nvSpPr>
        <p:spPr>
          <a:xfrm>
            <a:off x="3200399" y="4614939"/>
            <a:ext cx="5181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Hazard perception is a skill that builds over time with experience and there is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no limit to how skilled we can become at it.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A556-27BA-A0E1-A948-048C0FB05436}"/>
              </a:ext>
            </a:extLst>
          </p:cNvPr>
          <p:cNvSpPr txBox="1"/>
          <p:nvPr/>
        </p:nvSpPr>
        <p:spPr>
          <a:xfrm>
            <a:off x="3200400" y="6683139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Think in advance about how you can develop ways to keep yourself and others safer when learning to drive or being a passenger, and how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you can encourage others to do the same. </a:t>
            </a:r>
          </a:p>
          <a:p>
            <a:endParaRPr lang="en-US" sz="2400" dirty="0">
              <a:latin typeface="+mj-lt"/>
            </a:endParaRPr>
          </a:p>
          <a:p>
            <a:endParaRPr lang="uk-UA" sz="3200" dirty="0">
              <a:latin typeface="+mj-lt"/>
            </a:endParaRPr>
          </a:p>
        </p:txBody>
      </p:sp>
      <p:pic>
        <p:nvPicPr>
          <p:cNvPr id="26" name="Picture Placeholder 25" descr="A person holding a plate and standing next to a yellow car&#10;&#10;Description automatically generated">
            <a:extLst>
              <a:ext uri="{FF2B5EF4-FFF2-40B4-BE49-F238E27FC236}">
                <a16:creationId xmlns:a16="http://schemas.microsoft.com/office/drawing/2014/main" id="{A4DAA48C-1D8F-7DC3-0037-E80EE494C5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>
          <a:xfrm>
            <a:off x="9144000" y="-26069"/>
            <a:ext cx="9164053" cy="10335685"/>
          </a:xfrm>
        </p:spPr>
      </p:pic>
      <p:pic>
        <p:nvPicPr>
          <p:cNvPr id="28" name="Graphic 27" descr="Shield Tick with solid fill">
            <a:extLst>
              <a:ext uri="{FF2B5EF4-FFF2-40B4-BE49-F238E27FC236}">
                <a16:creationId xmlns:a16="http://schemas.microsoft.com/office/drawing/2014/main" id="{6FE89507-6D16-100D-2E10-05B8F0583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2544089"/>
            <a:ext cx="1219200" cy="1219200"/>
          </a:xfrm>
          <a:prstGeom prst="rect">
            <a:avLst/>
          </a:prstGeom>
        </p:spPr>
      </p:pic>
      <p:pic>
        <p:nvPicPr>
          <p:cNvPr id="29" name="Graphic 28" descr="Shield Tick with solid fill">
            <a:extLst>
              <a:ext uri="{FF2B5EF4-FFF2-40B4-BE49-F238E27FC236}">
                <a16:creationId xmlns:a16="http://schemas.microsoft.com/office/drawing/2014/main" id="{6C96CF66-97F7-BBD5-F7B8-851F81EC2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4614939"/>
            <a:ext cx="1219200" cy="1219200"/>
          </a:xfrm>
          <a:prstGeom prst="rect">
            <a:avLst/>
          </a:prstGeom>
        </p:spPr>
      </p:pic>
      <p:pic>
        <p:nvPicPr>
          <p:cNvPr id="30" name="Graphic 29" descr="Shield Tick with solid fill">
            <a:extLst>
              <a:ext uri="{FF2B5EF4-FFF2-40B4-BE49-F238E27FC236}">
                <a16:creationId xmlns:a16="http://schemas.microsoft.com/office/drawing/2014/main" id="{1530F6B3-D4D9-082A-C244-086D77EC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668313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AB7B-1F0A-270D-C71A-B80DD96DC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E0E-6C35-BA83-1A9F-20AB0DEB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find out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more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1C333-8F35-E982-C79C-9C77659A3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14</a:t>
            </a:fld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F16CC-CB6A-4F14-702E-6958D85640AE}"/>
              </a:ext>
            </a:extLst>
          </p:cNvPr>
          <p:cNvGrpSpPr/>
          <p:nvPr/>
        </p:nvGrpSpPr>
        <p:grpSpPr>
          <a:xfrm>
            <a:off x="2533256" y="4366151"/>
            <a:ext cx="5620143" cy="3210792"/>
            <a:chOff x="1828799" y="4474700"/>
            <a:chExt cx="5620143" cy="32107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7F2424-DCF0-BB03-62B2-B2474FFAAB89}"/>
                </a:ext>
              </a:extLst>
            </p:cNvPr>
            <p:cNvSpPr txBox="1"/>
            <p:nvPr/>
          </p:nvSpPr>
          <p:spPr>
            <a:xfrm>
              <a:off x="1828799" y="7039161"/>
              <a:ext cx="5620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readytopass.campaign.gov.uk</a:t>
              </a:r>
              <a:endParaRPr lang="uk-UA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619786-CF6F-5981-6E77-BFDE059102E5}"/>
                </a:ext>
              </a:extLst>
            </p:cNvPr>
            <p:cNvSpPr txBox="1"/>
            <p:nvPr/>
          </p:nvSpPr>
          <p:spPr>
            <a:xfrm>
              <a:off x="1828800" y="4474700"/>
              <a:ext cx="562014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The DVSA's Ready to Pass campaign helps new drivers prepare effectively for their driving test. It offers resources and tips to ensure you're well-prepared, promoting safe driving habits and boosting your confidence. The goal is to improve your readiness and increase your chances of passing the driving test.</a:t>
              </a:r>
              <a:endParaRPr lang="uk-UA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2E0221-F222-5A56-EEB2-6AA37890A7CF}"/>
              </a:ext>
            </a:extLst>
          </p:cNvPr>
          <p:cNvGrpSpPr/>
          <p:nvPr/>
        </p:nvGrpSpPr>
        <p:grpSpPr>
          <a:xfrm>
            <a:off x="9920645" y="4368849"/>
            <a:ext cx="7376754" cy="3762092"/>
            <a:chOff x="1824788" y="4477398"/>
            <a:chExt cx="7376754" cy="37620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F5B916-E7AD-C0EE-3085-7EC6A7538A00}"/>
                </a:ext>
              </a:extLst>
            </p:cNvPr>
            <p:cNvSpPr txBox="1"/>
            <p:nvPr/>
          </p:nvSpPr>
          <p:spPr>
            <a:xfrm>
              <a:off x="1828799" y="7039161"/>
              <a:ext cx="73727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safedrivingforlife.info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/shop/official-</a:t>
              </a:r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dvsa</a:t>
              </a:r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-guide-hazard-perception-</a:t>
              </a:r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elearning</a:t>
              </a:r>
              <a:endParaRPr lang="uk-UA" sz="20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FC19C8-5060-0B0A-82F1-67982C4DFFB8}"/>
                </a:ext>
              </a:extLst>
            </p:cNvPr>
            <p:cNvSpPr txBox="1"/>
            <p:nvPr/>
          </p:nvSpPr>
          <p:spPr>
            <a:xfrm>
              <a:off x="1824788" y="4477398"/>
              <a:ext cx="546774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The Official DVSA Guide to Hazard Perception includes 130 video clips to help new drivers </a:t>
              </a:r>
              <a:r>
                <a:rPr lang="en-US" sz="2000" dirty="0" err="1">
                  <a:solidFill>
                    <a:schemeClr val="tx2"/>
                  </a:solidFill>
                </a:rPr>
                <a:t>recognise</a:t>
              </a:r>
              <a:r>
                <a:rPr lang="en-US" sz="2000" dirty="0">
                  <a:solidFill>
                    <a:schemeClr val="tx2"/>
                  </a:solidFill>
                </a:rPr>
                <a:t> and respond to road hazards effectively. This resource provides expert advice and practice scenarios, enhancing your hazard perception skills to improve driving safety and test success.</a:t>
              </a:r>
              <a:endParaRPr lang="uk-UA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285B2D7-FC7A-947A-0783-F63519ECC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61748"/>
            <a:ext cx="2048313" cy="17387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98660B-B317-B9E7-18DD-13616334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657" y="2269940"/>
            <a:ext cx="2884267" cy="17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01AF8-F9AA-1861-19F7-87F85082B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A0EE-0EF5-D68C-154B-6033EF10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intentions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F2312-BDF3-7E59-A38F-1E71C8370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2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638B48-4913-5187-A0D0-A9AA66E1D14C}"/>
              </a:ext>
            </a:extLst>
          </p:cNvPr>
          <p:cNvGrpSpPr/>
          <p:nvPr/>
        </p:nvGrpSpPr>
        <p:grpSpPr>
          <a:xfrm>
            <a:off x="5540058" y="2552700"/>
            <a:ext cx="8006414" cy="1662184"/>
            <a:chOff x="3600450" y="2612814"/>
            <a:chExt cx="8006414" cy="166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B4EB1B-D31D-C351-0F6D-8385760B1986}"/>
                </a:ext>
              </a:extLst>
            </p:cNvPr>
            <p:cNvGrpSpPr/>
            <p:nvPr/>
          </p:nvGrpSpPr>
          <p:grpSpPr>
            <a:xfrm>
              <a:off x="3807191" y="2612814"/>
              <a:ext cx="7799673" cy="1525858"/>
              <a:chOff x="3807191" y="2612814"/>
              <a:chExt cx="7799673" cy="15258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DC513-BE02-4C5E-9DEB-FDE15AFADF85}"/>
                  </a:ext>
                </a:extLst>
              </p:cNvPr>
              <p:cNvSpPr txBox="1"/>
              <p:nvPr/>
            </p:nvSpPr>
            <p:spPr>
              <a:xfrm>
                <a:off x="3807191" y="2612814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personal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A88DF9-317B-E81B-3D38-F41153443794}"/>
                  </a:ext>
                </a:extLst>
              </p:cNvPr>
              <p:cNvSpPr txBox="1"/>
              <p:nvPr/>
            </p:nvSpPr>
            <p:spPr>
              <a:xfrm>
                <a:off x="3807192" y="3246120"/>
                <a:ext cx="779967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how to assess and manage risk and personal safety in a wide range of contexts</a:t>
                </a:r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FC4729-6E3F-CB29-FA27-1B45A8AE6B37}"/>
                </a:ext>
              </a:extLst>
            </p:cNvPr>
            <p:cNvCxnSpPr/>
            <p:nvPr/>
          </p:nvCxnSpPr>
          <p:spPr>
            <a:xfrm>
              <a:off x="3600450" y="2759295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154C33-CD8E-FA25-DDB8-920E7D93AA03}"/>
              </a:ext>
            </a:extLst>
          </p:cNvPr>
          <p:cNvGrpSpPr/>
          <p:nvPr/>
        </p:nvGrpSpPr>
        <p:grpSpPr>
          <a:xfrm>
            <a:off x="5540058" y="6804685"/>
            <a:ext cx="7799678" cy="1662184"/>
            <a:chOff x="3600450" y="6864799"/>
            <a:chExt cx="7799678" cy="16621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173936-C79E-7FBD-E62F-4074F7AF14E0}"/>
                </a:ext>
              </a:extLst>
            </p:cNvPr>
            <p:cNvGrpSpPr/>
            <p:nvPr/>
          </p:nvGrpSpPr>
          <p:grpSpPr>
            <a:xfrm>
              <a:off x="3807191" y="6864799"/>
              <a:ext cx="7592937" cy="1477328"/>
              <a:chOff x="3807191" y="6864799"/>
              <a:chExt cx="7592937" cy="147732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0F6A6E-991C-2F23-157A-8BF5487DA4CC}"/>
                  </a:ext>
                </a:extLst>
              </p:cNvPr>
              <p:cNvSpPr txBox="1"/>
              <p:nvPr/>
            </p:nvSpPr>
            <p:spPr>
              <a:xfrm>
                <a:off x="3807191" y="6864799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hazard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awareness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48F7FB-7CA7-DABA-090C-CFA7FFBCF3D0}"/>
                  </a:ext>
                </a:extLst>
              </p:cNvPr>
              <p:cNvSpPr txBox="1"/>
              <p:nvPr/>
            </p:nvSpPr>
            <p:spPr>
              <a:xfrm>
                <a:off x="3807198" y="7511130"/>
                <a:ext cx="7592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to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recognise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what hazards on the road can be like and how I can manage them better.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F1A859-B720-51A4-E5EE-FB95476470A7}"/>
                </a:ext>
              </a:extLst>
            </p:cNvPr>
            <p:cNvCxnSpPr/>
            <p:nvPr/>
          </p:nvCxnSpPr>
          <p:spPr>
            <a:xfrm>
              <a:off x="3600450" y="7011280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C2F59-66CC-97D8-85A7-A864AFEBBA5F}"/>
              </a:ext>
            </a:extLst>
          </p:cNvPr>
          <p:cNvGrpSpPr/>
          <p:nvPr/>
        </p:nvGrpSpPr>
        <p:grpSpPr>
          <a:xfrm>
            <a:off x="5540058" y="4678692"/>
            <a:ext cx="7799678" cy="1662184"/>
            <a:chOff x="3600450" y="4738806"/>
            <a:chExt cx="7799678" cy="1662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7654AB-521B-DFBE-AC2F-81A1862CAB75}"/>
                </a:ext>
              </a:extLst>
            </p:cNvPr>
            <p:cNvGrpSpPr/>
            <p:nvPr/>
          </p:nvGrpSpPr>
          <p:grpSpPr>
            <a:xfrm>
              <a:off x="3807191" y="4738806"/>
              <a:ext cx="7592937" cy="1468863"/>
              <a:chOff x="3807191" y="4738806"/>
              <a:chExt cx="7592937" cy="14688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190E55-DBCD-1C97-1173-5FAB99CD135E}"/>
                  </a:ext>
                </a:extLst>
              </p:cNvPr>
              <p:cNvSpPr txBox="1"/>
              <p:nvPr/>
            </p:nvSpPr>
            <p:spPr>
              <a:xfrm>
                <a:off x="3807191" y="4738806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when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travelling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F0098D-F688-EAF5-B840-47F7D3E9BF43}"/>
                  </a:ext>
                </a:extLst>
              </p:cNvPr>
              <p:cNvSpPr txBox="1"/>
              <p:nvPr/>
            </p:nvSpPr>
            <p:spPr>
              <a:xfrm>
                <a:off x="3807192" y="5376672"/>
                <a:ext cx="7032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developing strategies to manage personal safety in relation to travel.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850C0D-A695-2DF1-1EE0-EC8DDD1A2429}"/>
                </a:ext>
              </a:extLst>
            </p:cNvPr>
            <p:cNvCxnSpPr/>
            <p:nvPr/>
          </p:nvCxnSpPr>
          <p:spPr>
            <a:xfrm>
              <a:off x="3600450" y="4885287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 descr="Warning outline">
            <a:extLst>
              <a:ext uri="{FF2B5EF4-FFF2-40B4-BE49-F238E27FC236}">
                <a16:creationId xmlns:a16="http://schemas.microsoft.com/office/drawing/2014/main" id="{AC08C064-13CE-32D8-062B-01FE9C56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200" y="7251817"/>
            <a:ext cx="914400" cy="914400"/>
          </a:xfrm>
          <a:prstGeom prst="rect">
            <a:avLst/>
          </a:prstGeom>
        </p:spPr>
      </p:pic>
      <p:pic>
        <p:nvPicPr>
          <p:cNvPr id="17" name="Graphic 16" descr="Steering Wheel outline">
            <a:extLst>
              <a:ext uri="{FF2B5EF4-FFF2-40B4-BE49-F238E27FC236}">
                <a16:creationId xmlns:a16="http://schemas.microsoft.com/office/drawing/2014/main" id="{5AC21307-688D-D086-CF6B-E652F3AB0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200" y="5047813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7E4CC5D4-D842-8629-5988-7026B696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7742" y="29998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4F346-3384-11B0-B2D4-4708EB039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AD1A8-7012-760A-8896-07818C37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group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agreement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44EC3-A40C-3FC2-7267-06651D17E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55C70C-A289-D003-81A8-78BA449BD5E5}"/>
              </a:ext>
            </a:extLst>
          </p:cNvPr>
          <p:cNvSpPr txBox="1"/>
          <p:nvPr/>
        </p:nvSpPr>
        <p:spPr>
          <a:xfrm>
            <a:off x="7454573" y="4161741"/>
            <a:ext cx="7404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</a:t>
            </a:r>
            <a:r>
              <a:rPr lang="en-US" sz="4000" dirty="0">
                <a:solidFill>
                  <a:schemeClr val="accent1"/>
                </a:solidFill>
              </a:rPr>
              <a:t>ground rules or group agreement statements </a:t>
            </a:r>
            <a:r>
              <a:rPr lang="en-US" sz="4000" dirty="0"/>
              <a:t>would we like for this lesson?</a:t>
            </a:r>
            <a:endParaRPr lang="en-GB" sz="4000" dirty="0"/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D26D2297-49FC-6C1C-29C5-6CAB65BC9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3755861"/>
            <a:ext cx="2775277" cy="27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95983-FFB2-A225-FF52-842DE525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708E-7FFE-194E-38D5-C2A4727F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skills for driving</a:t>
            </a:r>
            <a:br>
              <a:rPr lang="en-US" dirty="0"/>
            </a:br>
            <a:r>
              <a:rPr lang="en-US" dirty="0"/>
              <a:t>activity</a:t>
            </a:r>
            <a:endParaRPr lang="uk-U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144A4-DC34-8035-2E48-238BED2E4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4</a:t>
            </a:fld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763AE4-04B8-D105-63C0-DAFE6D66F57F}"/>
              </a:ext>
            </a:extLst>
          </p:cNvPr>
          <p:cNvGrpSpPr/>
          <p:nvPr/>
        </p:nvGrpSpPr>
        <p:grpSpPr>
          <a:xfrm>
            <a:off x="2879290" y="2579335"/>
            <a:ext cx="10531911" cy="1371600"/>
            <a:chOff x="2879290" y="2579335"/>
            <a:chExt cx="10531911" cy="1371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7C0268-45AE-3D02-81DD-82A062B983CF}"/>
                </a:ext>
              </a:extLst>
            </p:cNvPr>
            <p:cNvSpPr txBox="1"/>
            <p:nvPr/>
          </p:nvSpPr>
          <p:spPr>
            <a:xfrm>
              <a:off x="4721660" y="2734334"/>
              <a:ext cx="86895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In your group, think about the skills needed to be able to drive a car safely </a:t>
              </a:r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and note them down.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1C0C4D-BA9E-4DA4-D695-E11C07FC2C7B}"/>
                </a:ext>
              </a:extLst>
            </p:cNvPr>
            <p:cNvSpPr/>
            <p:nvPr/>
          </p:nvSpPr>
          <p:spPr>
            <a:xfrm>
              <a:off x="2879290" y="2579335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0CA04-A076-9186-F7BE-F0C6E0CFF8B2}"/>
              </a:ext>
            </a:extLst>
          </p:cNvPr>
          <p:cNvGrpSpPr/>
          <p:nvPr/>
        </p:nvGrpSpPr>
        <p:grpSpPr>
          <a:xfrm>
            <a:off x="2879290" y="4792764"/>
            <a:ext cx="10303310" cy="1371600"/>
            <a:chOff x="2879290" y="4792764"/>
            <a:chExt cx="10303310" cy="13716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1AFBF9-E12B-488C-0D9F-40EA3E1DAE43}"/>
                </a:ext>
              </a:extLst>
            </p:cNvPr>
            <p:cNvSpPr txBox="1"/>
            <p:nvPr/>
          </p:nvSpPr>
          <p:spPr>
            <a:xfrm>
              <a:off x="4721660" y="4939954"/>
              <a:ext cx="84609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Compare your list to the ‘skills for driving’ cards. </a:t>
              </a:r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What skills have come up already?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AA4BFEA-2DC8-EB78-DDE9-1E5F1C37263A}"/>
                </a:ext>
              </a:extLst>
            </p:cNvPr>
            <p:cNvSpPr/>
            <p:nvPr/>
          </p:nvSpPr>
          <p:spPr>
            <a:xfrm>
              <a:off x="2879290" y="4792764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2C12F-D36C-6AC6-4D89-B54BAD0002B3}"/>
              </a:ext>
            </a:extLst>
          </p:cNvPr>
          <p:cNvGrpSpPr/>
          <p:nvPr/>
        </p:nvGrpSpPr>
        <p:grpSpPr>
          <a:xfrm>
            <a:off x="2879290" y="7006193"/>
            <a:ext cx="9312710" cy="1371600"/>
            <a:chOff x="2879290" y="7006193"/>
            <a:chExt cx="9312710" cy="13716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832237-89B2-27A7-1F38-4A3F6F082719}"/>
                </a:ext>
              </a:extLst>
            </p:cNvPr>
            <p:cNvSpPr txBox="1"/>
            <p:nvPr/>
          </p:nvSpPr>
          <p:spPr>
            <a:xfrm>
              <a:off x="4721660" y="7153383"/>
              <a:ext cx="74703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Rank the skills for driving cards using a</a:t>
              </a:r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 diamond-16 formation.</a:t>
              </a:r>
              <a:endParaRPr lang="en-GB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B0BDA54-24C1-CEA0-4AA6-C40DB0511781}"/>
                </a:ext>
              </a:extLst>
            </p:cNvPr>
            <p:cNvSpPr/>
            <p:nvPr/>
          </p:nvSpPr>
          <p:spPr>
            <a:xfrm>
              <a:off x="2879290" y="7006193"/>
              <a:ext cx="1371600" cy="1371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552361-9A94-C05C-965E-4C33CF949134}"/>
              </a:ext>
            </a:extLst>
          </p:cNvPr>
          <p:cNvSpPr txBox="1"/>
          <p:nvPr/>
        </p:nvSpPr>
        <p:spPr>
          <a:xfrm>
            <a:off x="13662895" y="2375950"/>
            <a:ext cx="3491629" cy="62052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2  3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4  5  6  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7  8  9  10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11  1 2 13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14  15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GB" sz="6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Car with solid fill">
            <a:extLst>
              <a:ext uri="{FF2B5EF4-FFF2-40B4-BE49-F238E27FC236}">
                <a16:creationId xmlns:a16="http://schemas.microsoft.com/office/drawing/2014/main" id="{BB1E1810-F4D5-E489-5AB4-00F25947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0075" y="2778605"/>
            <a:ext cx="914400" cy="914400"/>
          </a:xfrm>
          <a:prstGeom prst="rect">
            <a:avLst/>
          </a:prstGeom>
        </p:spPr>
      </p:pic>
      <p:pic>
        <p:nvPicPr>
          <p:cNvPr id="18" name="Graphic 17" descr="Diamond Suit outline">
            <a:extLst>
              <a:ext uri="{FF2B5EF4-FFF2-40B4-BE49-F238E27FC236}">
                <a16:creationId xmlns:a16="http://schemas.microsoft.com/office/drawing/2014/main" id="{0290217F-A7EC-EF25-45A9-EFBADE596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4675" y="7234792"/>
            <a:ext cx="914400" cy="914400"/>
          </a:xfrm>
          <a:prstGeom prst="rect">
            <a:avLst/>
          </a:prstGeom>
        </p:spPr>
      </p:pic>
      <p:pic>
        <p:nvPicPr>
          <p:cNvPr id="20" name="Graphic 19" descr="Venn diagram outline">
            <a:extLst>
              <a:ext uri="{FF2B5EF4-FFF2-40B4-BE49-F238E27FC236}">
                <a16:creationId xmlns:a16="http://schemas.microsoft.com/office/drawing/2014/main" id="{D33BD223-DDE3-E33D-00CF-5733B0E59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4675" y="50213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60D5-8734-B26F-C6CD-0D1BA847F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142AE0-D9B7-A218-E9C8-0F7E83ED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identifying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060AD-6608-0335-F2C4-695CC383A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B3CECB-4F52-377E-7007-E02B1DA1A1CD}"/>
              </a:ext>
            </a:extLst>
          </p:cNvPr>
          <p:cNvSpPr txBox="1"/>
          <p:nvPr/>
        </p:nvSpPr>
        <p:spPr>
          <a:xfrm>
            <a:off x="7073573" y="4161741"/>
            <a:ext cx="79378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Draw and write about the hazards you are already aware of when driving or being a passenger.</a:t>
            </a:r>
          </a:p>
          <a:p>
            <a:br>
              <a:rPr lang="en-GB" sz="1800" b="1" i="1" dirty="0"/>
            </a:br>
            <a:r>
              <a:rPr lang="en-GB" sz="2000" b="1" i="1" dirty="0"/>
              <a:t>Keep your answered covered until the end of this part of the lesson!</a:t>
            </a:r>
            <a:endParaRPr lang="en-GB" sz="1800" b="1" i="1" dirty="0"/>
          </a:p>
        </p:txBody>
      </p:sp>
      <p:pic>
        <p:nvPicPr>
          <p:cNvPr id="4" name="Graphic 3" descr="Target with solid fill">
            <a:extLst>
              <a:ext uri="{FF2B5EF4-FFF2-40B4-BE49-F238E27FC236}">
                <a16:creationId xmlns:a16="http://schemas.microsoft.com/office/drawing/2014/main" id="{1DC897B1-E622-61F0-E397-59DED2BF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200" y="39243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9E5ED-96E5-E3FA-AED8-649DB472F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D874B-18FA-0B5B-0550-7ABCA924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identifying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7880A9-8BD4-BF3A-8F9B-816132DB5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6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C04E3-F474-4E37-90E9-70053AF816E6}"/>
              </a:ext>
            </a:extLst>
          </p:cNvPr>
          <p:cNvSpPr txBox="1"/>
          <p:nvPr/>
        </p:nvSpPr>
        <p:spPr>
          <a:xfrm>
            <a:off x="8077200" y="1683488"/>
            <a:ext cx="805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https://www.youtube.com/watch?v=N59b55LQAq0</a:t>
            </a:r>
            <a:endParaRPr lang="en-GB" dirty="0"/>
          </a:p>
        </p:txBody>
      </p:sp>
      <p:pic>
        <p:nvPicPr>
          <p:cNvPr id="7" name="Online Media 6" descr="DriveFit - David Crundall [with subtitles]">
            <a:hlinkClick r:id="" action="ppaction://media"/>
            <a:extLst>
              <a:ext uri="{FF2B5EF4-FFF2-40B4-BE49-F238E27FC236}">
                <a16:creationId xmlns:a16="http://schemas.microsoft.com/office/drawing/2014/main" id="{3687FE83-013A-9CE0-DA22-5EF1FD01C8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76200" y="-65913"/>
            <a:ext cx="18440400" cy="104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57A9-0B52-42BC-0066-867A54BB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3F2FC2-4A60-5B2B-6B41-E41E21F23BE4}"/>
              </a:ext>
            </a:extLst>
          </p:cNvPr>
          <p:cNvSpPr/>
          <p:nvPr/>
        </p:nvSpPr>
        <p:spPr>
          <a:xfrm>
            <a:off x="9105900" y="2552700"/>
            <a:ext cx="91821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763263-9A3A-A54E-956A-D2CB20C1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noticing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hazards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1A6B8F-8790-FE15-D20E-7E7B119C2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7</a:t>
            </a:fld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279B79-1402-889D-4D59-6DB09CF8D47D}"/>
              </a:ext>
            </a:extLst>
          </p:cNvPr>
          <p:cNvSpPr/>
          <p:nvPr/>
        </p:nvSpPr>
        <p:spPr>
          <a:xfrm>
            <a:off x="10482942" y="4076700"/>
            <a:ext cx="7347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In pairs, write on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post-it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notes </a:t>
            </a:r>
            <a:r>
              <a:rPr lang="en-US" sz="3200" b="1" dirty="0">
                <a:solidFill>
                  <a:schemeClr val="accent3"/>
                </a:solidFill>
                <a:latin typeface="+mj-lt"/>
              </a:rPr>
              <a:t>all the hazards mentioned </a:t>
            </a:r>
            <a:r>
              <a:rPr lang="en-US" sz="3200" b="1">
                <a:solidFill>
                  <a:schemeClr val="accent3"/>
                </a:solidFill>
                <a:latin typeface="+mj-lt"/>
              </a:rPr>
              <a:t>or noticed </a:t>
            </a:r>
            <a:r>
              <a:rPr lang="en-US" sz="3200" b="1" dirty="0">
                <a:solidFill>
                  <a:schemeClr val="accent3"/>
                </a:solidFill>
                <a:latin typeface="+mj-lt"/>
              </a:rPr>
              <a:t>in the video.</a:t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Sort these hazards into 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categories/themes and share with another pair.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Collate all themes 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as a class.</a:t>
            </a:r>
          </a:p>
        </p:txBody>
      </p:sp>
      <p:pic>
        <p:nvPicPr>
          <p:cNvPr id="5" name="Picture Placeholder 4" descr="A person driving a car&#10;&#10;Description automatically generated">
            <a:extLst>
              <a:ext uri="{FF2B5EF4-FFF2-40B4-BE49-F238E27FC236}">
                <a16:creationId xmlns:a16="http://schemas.microsoft.com/office/drawing/2014/main" id="{629A497A-7C07-E56B-0F85-CD33309A1F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r="12417"/>
          <a:stretch>
            <a:fillRect/>
          </a:stretch>
        </p:blipFill>
        <p:spPr>
          <a:xfrm>
            <a:off x="0" y="2552700"/>
            <a:ext cx="9144000" cy="5486400"/>
          </a:xfrm>
        </p:spPr>
      </p:pic>
      <p:pic>
        <p:nvPicPr>
          <p:cNvPr id="14" name="Graphic 13" descr="Postit Notes with solid fill">
            <a:extLst>
              <a:ext uri="{FF2B5EF4-FFF2-40B4-BE49-F238E27FC236}">
                <a16:creationId xmlns:a16="http://schemas.microsoft.com/office/drawing/2014/main" id="{CB82508F-741D-9DEA-DFF8-D86C01E8B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00" y="28575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9260-0710-F747-E72B-F7187876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C22BFE-91B4-2233-974C-83AC3E33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internal &amp;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external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BDF08-6A67-8789-B0C0-AC05FC6D3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783050" y="8933083"/>
            <a:ext cx="1733550" cy="954107"/>
          </a:xfrm>
        </p:spPr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8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7C09C1-2DA8-B467-D37B-081D1344E524}"/>
              </a:ext>
            </a:extLst>
          </p:cNvPr>
          <p:cNvSpPr/>
          <p:nvPr/>
        </p:nvSpPr>
        <p:spPr>
          <a:xfrm>
            <a:off x="9505950" y="0"/>
            <a:ext cx="8782050" cy="10287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8E293-03DE-4D7F-5167-1E0F628E54FF}"/>
              </a:ext>
            </a:extLst>
          </p:cNvPr>
          <p:cNvSpPr txBox="1"/>
          <p:nvPr/>
        </p:nvSpPr>
        <p:spPr>
          <a:xfrm>
            <a:off x="12079509" y="1564909"/>
            <a:ext cx="4341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What can help our ability to perceive hazards?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E31102-C102-4DE8-60EA-0A16833D22A7}"/>
              </a:ext>
            </a:extLst>
          </p:cNvPr>
          <p:cNvSpPr txBox="1"/>
          <p:nvPr/>
        </p:nvSpPr>
        <p:spPr>
          <a:xfrm>
            <a:off x="12079509" y="3521952"/>
            <a:ext cx="4493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Why is it important to take our time to learn to drive?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340A8F-655D-A8C8-5B04-864165528396}"/>
              </a:ext>
            </a:extLst>
          </p:cNvPr>
          <p:cNvSpPr txBox="1"/>
          <p:nvPr/>
        </p:nvSpPr>
        <p:spPr>
          <a:xfrm>
            <a:off x="12079509" y="5379403"/>
            <a:ext cx="5026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How does experience enhance our skills in general? </a:t>
            </a:r>
            <a:endParaRPr lang="uk-U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8E1C8-A4DD-C0CB-EDA4-C6B1CE9C90C1}"/>
              </a:ext>
            </a:extLst>
          </p:cNvPr>
          <p:cNvSpPr txBox="1"/>
          <p:nvPr/>
        </p:nvSpPr>
        <p:spPr>
          <a:xfrm>
            <a:off x="768350" y="4881719"/>
            <a:ext cx="6318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pairs, discuss how hazards are noticed and </a:t>
            </a:r>
            <a:r>
              <a:rPr lang="en-US" sz="3200" b="1" dirty="0">
                <a:solidFill>
                  <a:schemeClr val="accent1"/>
                </a:solidFill>
              </a:rPr>
              <a:t>how some hazards are missed: </a:t>
            </a:r>
            <a:r>
              <a:rPr lang="en-US" sz="3200" dirty="0"/>
              <a:t>what internal and external factors might be involved, especially in a person’s </a:t>
            </a:r>
            <a:r>
              <a:rPr lang="en-US" sz="3200" b="1" dirty="0">
                <a:solidFill>
                  <a:schemeClr val="accent1"/>
                </a:solidFill>
              </a:rPr>
              <a:t>ability to predict hazards?</a:t>
            </a:r>
          </a:p>
        </p:txBody>
      </p:sp>
      <p:pic>
        <p:nvPicPr>
          <p:cNvPr id="28" name="Graphic 27" descr="Questions with solid fill">
            <a:extLst>
              <a:ext uri="{FF2B5EF4-FFF2-40B4-BE49-F238E27FC236}">
                <a16:creationId xmlns:a16="http://schemas.microsoft.com/office/drawing/2014/main" id="{FE6BBD9C-DFF9-98C0-5565-4B26D34B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2863850"/>
            <a:ext cx="1898650" cy="1898650"/>
          </a:xfrm>
          <a:prstGeom prst="rect">
            <a:avLst/>
          </a:prstGeom>
        </p:spPr>
      </p:pic>
      <p:pic>
        <p:nvPicPr>
          <p:cNvPr id="30" name="Graphic 29" descr="Badge Question Mark with solid fill">
            <a:extLst>
              <a:ext uri="{FF2B5EF4-FFF2-40B4-BE49-F238E27FC236}">
                <a16:creationId xmlns:a16="http://schemas.microsoft.com/office/drawing/2014/main" id="{F5C34DAE-9608-34DC-B6E6-21D5F517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1409700"/>
            <a:ext cx="1264527" cy="1264527"/>
          </a:xfrm>
          <a:prstGeom prst="rect">
            <a:avLst/>
          </a:prstGeom>
        </p:spPr>
      </p:pic>
      <p:pic>
        <p:nvPicPr>
          <p:cNvPr id="31" name="Graphic 30" descr="Badge Question Mark with solid fill">
            <a:extLst>
              <a:ext uri="{FF2B5EF4-FFF2-40B4-BE49-F238E27FC236}">
                <a16:creationId xmlns:a16="http://schemas.microsoft.com/office/drawing/2014/main" id="{897D4C4B-5241-79B8-E0BF-D3295A962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3316947"/>
            <a:ext cx="1264527" cy="1264527"/>
          </a:xfrm>
          <a:prstGeom prst="rect">
            <a:avLst/>
          </a:prstGeom>
        </p:spPr>
      </p:pic>
      <p:pic>
        <p:nvPicPr>
          <p:cNvPr id="32" name="Graphic 31" descr="Badge Question Mark with solid fill">
            <a:extLst>
              <a:ext uri="{FF2B5EF4-FFF2-40B4-BE49-F238E27FC236}">
                <a16:creationId xmlns:a16="http://schemas.microsoft.com/office/drawing/2014/main" id="{CDBB1813-F982-08DC-CF51-80A09A71C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224194"/>
            <a:ext cx="1264527" cy="1264527"/>
          </a:xfrm>
          <a:prstGeom prst="rect">
            <a:avLst/>
          </a:prstGeom>
        </p:spPr>
      </p:pic>
      <p:pic>
        <p:nvPicPr>
          <p:cNvPr id="33" name="Graphic 32" descr="Badge Question Mark with solid fill">
            <a:extLst>
              <a:ext uri="{FF2B5EF4-FFF2-40B4-BE49-F238E27FC236}">
                <a16:creationId xmlns:a16="http://schemas.microsoft.com/office/drawing/2014/main" id="{FA1B071F-4E99-49F6-AF30-35E97080A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7131442"/>
            <a:ext cx="1264527" cy="126452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DED15FA-EE87-9193-F77A-82498C5A25E1}"/>
              </a:ext>
            </a:extLst>
          </p:cNvPr>
          <p:cNvSpPr txBox="1"/>
          <p:nvPr/>
        </p:nvSpPr>
        <p:spPr>
          <a:xfrm>
            <a:off x="12079509" y="7286346"/>
            <a:ext cx="50269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What examples other than driving can you think of where experience and practice make such a positive difference? </a:t>
            </a:r>
          </a:p>
        </p:txBody>
      </p:sp>
    </p:spTree>
    <p:extLst>
      <p:ext uri="{BB962C8B-B14F-4D97-AF65-F5344CB8AC3E}">
        <p14:creationId xmlns:p14="http://schemas.microsoft.com/office/powerpoint/2010/main" val="39024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952D1-4B60-625C-D325-8AB1060D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B5458-1531-6B9A-7522-696C8CD17827}"/>
              </a:ext>
            </a:extLst>
          </p:cNvPr>
          <p:cNvSpPr/>
          <p:nvPr/>
        </p:nvSpPr>
        <p:spPr>
          <a:xfrm>
            <a:off x="-25400" y="2400300"/>
            <a:ext cx="9144000" cy="566928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E74D1B-82E9-EC69-B818-9101870D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skills for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driving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C2561-E649-D4F9-2C12-131A3BD9F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9</a:t>
            </a:fld>
            <a:endParaRPr/>
          </a:p>
        </p:txBody>
      </p:sp>
      <p:pic>
        <p:nvPicPr>
          <p:cNvPr id="7" name="Picture Placeholder 6" descr="A person driving a car&#10;&#10;Description automatically generated">
            <a:extLst>
              <a:ext uri="{FF2B5EF4-FFF2-40B4-BE49-F238E27FC236}">
                <a16:creationId xmlns:a16="http://schemas.microsoft.com/office/drawing/2014/main" id="{AFADC83A-ABB8-D113-DD4B-3A616C9CC0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" b="4982"/>
          <a:stretch>
            <a:fillRect/>
          </a:stretch>
        </p:blipFill>
        <p:spPr>
          <a:xfrm>
            <a:off x="8839200" y="2400300"/>
            <a:ext cx="9448800" cy="566928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9DF7AD-6A64-D7D3-9992-2306E9451854}"/>
              </a:ext>
            </a:extLst>
          </p:cNvPr>
          <p:cNvSpPr/>
          <p:nvPr/>
        </p:nvSpPr>
        <p:spPr>
          <a:xfrm>
            <a:off x="863600" y="3619500"/>
            <a:ext cx="6680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In pairs, pick out the skills that are 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needed when perceiving hazards.</a:t>
            </a:r>
          </a:p>
          <a:p>
            <a:pPr lvl="2"/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Are you already using these skills in your lives?</a:t>
            </a:r>
          </a:p>
          <a:p>
            <a:pPr lvl="2"/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sz="3200" dirty="0">
                <a:solidFill>
                  <a:schemeClr val="bg1"/>
                </a:solidFill>
                <a:latin typeface="+mj-lt"/>
              </a:rPr>
              <a:t>What skills can be transferred to driving?</a:t>
            </a:r>
          </a:p>
        </p:txBody>
      </p:sp>
      <p:pic>
        <p:nvPicPr>
          <p:cNvPr id="13" name="Graphic 12" descr="Eye Scan with solid fill">
            <a:extLst>
              <a:ext uri="{FF2B5EF4-FFF2-40B4-BE49-F238E27FC236}">
                <a16:creationId xmlns:a16="http://schemas.microsoft.com/office/drawing/2014/main" id="{0082A6A0-5464-CBE5-80D7-AB9565F16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486" y="2552700"/>
            <a:ext cx="1057714" cy="1057714"/>
          </a:xfrm>
          <a:prstGeom prst="rect">
            <a:avLst/>
          </a:prstGeom>
        </p:spPr>
      </p:pic>
      <p:pic>
        <p:nvPicPr>
          <p:cNvPr id="14" name="Graphic 13" descr="Badge Question Mark with solid fill">
            <a:extLst>
              <a:ext uri="{FF2B5EF4-FFF2-40B4-BE49-F238E27FC236}">
                <a16:creationId xmlns:a16="http://schemas.microsoft.com/office/drawing/2014/main" id="{10A0ED14-73FF-5772-EF13-F1A29EB0A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2014" y="5143500"/>
            <a:ext cx="919728" cy="919728"/>
          </a:xfrm>
          <a:prstGeom prst="rect">
            <a:avLst/>
          </a:prstGeom>
        </p:spPr>
      </p:pic>
      <p:pic>
        <p:nvPicPr>
          <p:cNvPr id="15" name="Graphic 14" descr="Badge Question Mark with solid fill">
            <a:extLst>
              <a:ext uri="{FF2B5EF4-FFF2-40B4-BE49-F238E27FC236}">
                <a16:creationId xmlns:a16="http://schemas.microsoft.com/office/drawing/2014/main" id="{9A86F00B-B9E1-E024-AD8C-303CBA888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2014" y="6579602"/>
            <a:ext cx="919728" cy="9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Coral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783</Words>
  <Application>Microsoft Office PowerPoint</Application>
  <PresentationFormat>Custom</PresentationFormat>
  <Paragraphs>100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GENARAL LAYOUTS</vt:lpstr>
      <vt:lpstr>TEAM SLIDES</vt:lpstr>
      <vt:lpstr>SLIDES WITH IMAGES</vt:lpstr>
      <vt:lpstr>PORTFOLIO</vt:lpstr>
      <vt:lpstr>PowerPoint Presentation</vt:lpstr>
      <vt:lpstr>learning intentions</vt:lpstr>
      <vt:lpstr>group  agreement</vt:lpstr>
      <vt:lpstr>skills for driving activity</vt:lpstr>
      <vt:lpstr>identifying  hazards</vt:lpstr>
      <vt:lpstr>identifying  hazards</vt:lpstr>
      <vt:lpstr>noticing  hazards</vt:lpstr>
      <vt:lpstr>internal &amp; external</vt:lpstr>
      <vt:lpstr>skills for driving</vt:lpstr>
      <vt:lpstr>identifying  hazards</vt:lpstr>
      <vt:lpstr>driving skills  activity</vt:lpstr>
      <vt:lpstr>learning intentions</vt:lpstr>
      <vt:lpstr>take-away facts</vt:lpstr>
      <vt:lpstr>find out  more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Elizabeth Box</cp:lastModifiedBy>
  <cp:revision>898</cp:revision>
  <dcterms:created xsi:type="dcterms:W3CDTF">2015-01-20T11:47:48Z</dcterms:created>
  <dcterms:modified xsi:type="dcterms:W3CDTF">2026-03-10T18:12:38Z</dcterms:modified>
</cp:coreProperties>
</file>