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  <p:sldMasterId id="2147483702" r:id="rId2"/>
    <p:sldMasterId id="2147483674" r:id="rId3"/>
    <p:sldMasterId id="2147483677" r:id="rId4"/>
  </p:sldMasterIdLst>
  <p:notesMasterIdLst>
    <p:notesMasterId r:id="rId16"/>
  </p:notesMasterIdLst>
  <p:sldIdLst>
    <p:sldId id="617" r:id="rId5"/>
    <p:sldId id="620" r:id="rId6"/>
    <p:sldId id="619" r:id="rId7"/>
    <p:sldId id="621" r:id="rId8"/>
    <p:sldId id="623" r:id="rId9"/>
    <p:sldId id="632" r:id="rId10"/>
    <p:sldId id="633" r:id="rId11"/>
    <p:sldId id="622" r:id="rId12"/>
    <p:sldId id="629" r:id="rId13"/>
    <p:sldId id="630" r:id="rId14"/>
    <p:sldId id="631" r:id="rId15"/>
  </p:sldIdLst>
  <p:sldSz cx="18288000" cy="10287000"/>
  <p:notesSz cx="6858000" cy="9144000"/>
  <p:defaultTextStyle>
    <a:defPPr>
      <a:defRPr lang="uk-UA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0" userDrawn="1">
          <p15:clr>
            <a:srgbClr val="A4A3A4"/>
          </p15:clr>
        </p15:guide>
        <p15:guide id="2" pos="57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3541"/>
    <a:srgbClr val="A0192A"/>
    <a:srgbClr val="FFD574"/>
    <a:srgbClr val="24B2A0"/>
    <a:srgbClr val="F26B6C"/>
    <a:srgbClr val="64D4EA"/>
    <a:srgbClr val="4CCCE6"/>
    <a:srgbClr val="6CD5EA"/>
    <a:srgbClr val="2BC3E1"/>
    <a:srgbClr val="57CF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59"/>
    <p:restoredTop sz="96165" autoAdjust="0"/>
  </p:normalViewPr>
  <p:slideViewPr>
    <p:cSldViewPr>
      <p:cViewPr varScale="1">
        <p:scale>
          <a:sx n="71" d="100"/>
          <a:sy n="71" d="100"/>
        </p:scale>
        <p:origin x="762" y="90"/>
      </p:cViewPr>
      <p:guideLst>
        <p:guide orient="horz" pos="3240"/>
        <p:guide pos="57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662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027185-10FB-4A57-B3F0-45136A811A24}" type="datetimeFigureOut">
              <a:rPr lang="uk-UA" smtClean="0"/>
              <a:t>10.03.2026</a:t>
            </a:fld>
            <a:endParaRPr lang="uk-U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9C3A12-1E0F-412B-B376-8089A55D946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67216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703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6053328" y="2633472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9784080" y="2633472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59233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25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125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</p:bldLst>
  </p:timing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300984" y="2715768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7918704" y="2715768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12527280" y="2715768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52809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25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125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125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12" grpId="0" animBg="1"/>
    </p:bldLst>
  </p:timing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337560" y="2935224"/>
            <a:ext cx="1591056" cy="1591056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3337560" y="5980176"/>
            <a:ext cx="1591056" cy="1591056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9811512" y="2935224"/>
            <a:ext cx="1591056" cy="1591056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9811512" y="5981700"/>
            <a:ext cx="1591056" cy="1591056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4635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25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125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125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125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12" grpId="0" animBg="1"/>
      <p:bldP spid="13" grpId="0" animBg="1"/>
    </p:bldLst>
  </p:timing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OPT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2860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2860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2860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41148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41148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59436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59436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59436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9733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25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125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125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125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125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125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125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125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  <p:bldP spid="14" grpId="0"/>
      <p:bldP spid="15" grpId="0"/>
      <p:bldP spid="16" grpId="0"/>
      <p:bldP spid="17" grpId="0"/>
    </p:bldLst>
  </p:timing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8288000" cy="102870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6040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102870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1645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9144000" y="0"/>
            <a:ext cx="9144000" cy="102870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30331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273552" y="2779776"/>
            <a:ext cx="1444752" cy="144475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13780008" y="5779008"/>
            <a:ext cx="1444752" cy="144475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2653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25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125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772400" y="2093976"/>
            <a:ext cx="2743200" cy="27432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94117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499616" y="3346704"/>
            <a:ext cx="3593592" cy="3593592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2687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pic>
        <p:nvPicPr>
          <p:cNvPr id="6" name="Picture 5" descr="A colorful text with a road&#10;&#10;Description automatically generated">
            <a:extLst>
              <a:ext uri="{FF2B5EF4-FFF2-40B4-BE49-F238E27FC236}">
                <a16:creationId xmlns:a16="http://schemas.microsoft.com/office/drawing/2014/main" id="{3BAACB69-A8FE-5D61-FD8F-DD99C5B86A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9055581"/>
            <a:ext cx="1501755" cy="99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298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2400300"/>
            <a:ext cx="18288000" cy="54864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7913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9144000" y="2400300"/>
            <a:ext cx="9144000" cy="54864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pic>
        <p:nvPicPr>
          <p:cNvPr id="3" name="Picture 2" descr="A colorful text with a road&#10;&#10;Description automatically generated">
            <a:extLst>
              <a:ext uri="{FF2B5EF4-FFF2-40B4-BE49-F238E27FC236}">
                <a16:creationId xmlns:a16="http://schemas.microsoft.com/office/drawing/2014/main" id="{0B05E7F3-45F5-CFA8-F509-FDB30B572C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9055581"/>
            <a:ext cx="1501755" cy="99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97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2400300"/>
            <a:ext cx="9144000" cy="54864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9348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IMG-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9144000" y="0"/>
            <a:ext cx="9144000" cy="102870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TextBox 5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495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102870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98869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7"/>
          <p:cNvSpPr>
            <a:spLocks noGrp="1"/>
          </p:cNvSpPr>
          <p:nvPr>
            <p:ph type="title" hasCustomPrompt="1"/>
          </p:nvPr>
        </p:nvSpPr>
        <p:spPr>
          <a:xfrm>
            <a:off x="100584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TextBox 5"/>
          <p:cNvSpPr txBox="1"/>
          <p:nvPr userDrawn="1"/>
        </p:nvSpPr>
        <p:spPr>
          <a:xfrm>
            <a:off x="100584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9886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9693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606040" y="3255264"/>
            <a:ext cx="2542032" cy="452628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0571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25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5138928" y="3648456"/>
            <a:ext cx="2075688" cy="3758184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1563624" y="3648456"/>
            <a:ext cx="2075688" cy="3758184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163824" y="3355848"/>
            <a:ext cx="2423160" cy="4315968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1317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25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125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125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/>
      <p:bldP spid="10" grpId="1"/>
      <p:bldP spid="6" grpId="1"/>
    </p:bldLst>
  </p:timing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606040" y="2999232"/>
            <a:ext cx="3730752" cy="498348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8822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25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651760" y="2990088"/>
            <a:ext cx="6400800" cy="3941064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6477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25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438144" y="3054096"/>
            <a:ext cx="5276088" cy="3255264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7077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25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pic>
        <p:nvPicPr>
          <p:cNvPr id="3" name="Picture 2" descr="A colorful text with a road&#10;&#10;Description automatically generated">
            <a:extLst>
              <a:ext uri="{FF2B5EF4-FFF2-40B4-BE49-F238E27FC236}">
                <a16:creationId xmlns:a16="http://schemas.microsoft.com/office/drawing/2014/main" id="{15303F93-4A87-9875-5348-963A313A39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9055581"/>
            <a:ext cx="1501755" cy="99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942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121408" y="2953512"/>
            <a:ext cx="6519672" cy="3730752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6257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25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002536" y="2788920"/>
            <a:ext cx="7178040" cy="4105656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6213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25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961888" y="2441448"/>
            <a:ext cx="5705856" cy="324612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657600" y="5753100"/>
            <a:ext cx="685800" cy="121615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uk-UA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690872" y="4754880"/>
            <a:ext cx="1645920" cy="217627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uk-UA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1055096" y="4334256"/>
            <a:ext cx="3886200" cy="240487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09179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25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125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125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125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807208" y="3200400"/>
            <a:ext cx="3886200" cy="3886200"/>
          </a:xfrm>
          <a:prstGeom prst="rect">
            <a:avLst/>
          </a:prstGeom>
          <a:effectLst>
            <a:outerShdw blurRad="292100" dist="38100" dir="5400000" algn="t" rotWithShape="0">
              <a:schemeClr val="accent1">
                <a:alpha val="67000"/>
              </a:schemeClr>
            </a:outerShdw>
          </a:effectLst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3799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25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929384" y="3218688"/>
            <a:ext cx="2423160" cy="4315968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16150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25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901952" y="3584448"/>
            <a:ext cx="2194560" cy="38862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5468112" y="3584448"/>
            <a:ext cx="2194560" cy="38862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3520440" y="3264408"/>
            <a:ext cx="2542032" cy="452628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25685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25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125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125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624328" y="2990088"/>
            <a:ext cx="3730752" cy="498348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1557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25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76300" y="571411"/>
            <a:ext cx="544830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905500" y="2628900"/>
            <a:ext cx="6477000" cy="39624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2868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25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76300" y="571411"/>
            <a:ext cx="544830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655064" y="2788920"/>
            <a:ext cx="6967728" cy="3986784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73097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25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4846320" y="3200400"/>
            <a:ext cx="8622792" cy="484632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085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25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 TOP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8288000" cy="51435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pic>
        <p:nvPicPr>
          <p:cNvPr id="6" name="Picture 5" descr="A colorful text with a road&#10;&#10;Description automatically generated">
            <a:extLst>
              <a:ext uri="{FF2B5EF4-FFF2-40B4-BE49-F238E27FC236}">
                <a16:creationId xmlns:a16="http://schemas.microsoft.com/office/drawing/2014/main" id="{8A2C213B-63C5-DE8E-15BA-AFC2F36836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9055581"/>
            <a:ext cx="1501755" cy="99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52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987552" y="2478024"/>
            <a:ext cx="9052560" cy="5998464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3734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25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  <p:hf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371600" y="2400300"/>
            <a:ext cx="7315200" cy="54864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601200" y="2400300"/>
            <a:ext cx="7315200" cy="54864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72348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25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125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257300" y="2752623"/>
            <a:ext cx="5029200" cy="2743200"/>
          </a:xfrm>
          <a:prstGeom prst="rect">
            <a:avLst/>
          </a:prstGeom>
          <a:effectLst>
            <a:outerShdw blurRad="889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001500" y="2752623"/>
            <a:ext cx="5029200" cy="2743200"/>
          </a:xfrm>
          <a:prstGeom prst="rect">
            <a:avLst/>
          </a:prstGeom>
          <a:effectLst>
            <a:outerShdw blurRad="889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629400" y="2752623"/>
            <a:ext cx="5029200" cy="2743200"/>
          </a:xfrm>
          <a:prstGeom prst="rect">
            <a:avLst/>
          </a:prstGeom>
          <a:effectLst>
            <a:outerShdw blurRad="889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16747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25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125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125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  <p:hf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257300" y="2400300"/>
            <a:ext cx="5029200" cy="50292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001500" y="2400300"/>
            <a:ext cx="5029200" cy="50292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629400" y="2400300"/>
            <a:ext cx="5029200" cy="50292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0099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25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125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125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  <p:hf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2860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2860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2860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41148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41148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59436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59436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59436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41148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8509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25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125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125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125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125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grpId="0" nodeType="withEffect" nodePh="1">
                                  <p:stCondLst>
                                    <p:cond delay="125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125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125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grpId="0" nodeType="withEffect" nodePh="1">
                                  <p:stCondLst>
                                    <p:cond delay="175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125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7" presetClass="entr" presetSubtype="0" fill="hold" grpId="0" nodeType="withEffect" nodePh="1">
                                  <p:stCondLst>
                                    <p:cond delay="200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125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  <p:bldP spid="14" grpId="0"/>
      <p:bldP spid="15" grpId="0"/>
      <p:bldP spid="16" grpId="0"/>
      <p:bldP spid="17" grpId="0"/>
      <p:bldP spid="18" grpId="0"/>
    </p:bldLst>
  </p:timing>
  <p:hf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OPT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2400300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5148072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657600" y="2400300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657600" y="5148072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7315200" y="2400300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7315200" y="5148072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10972800" y="2400300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10972800" y="5148072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14630400" y="2400300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14630400" y="5148072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84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25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125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125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125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125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125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125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125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7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125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7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125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  <p:hf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OPT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2400300"/>
            <a:ext cx="4572000" cy="2743200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572000" y="2400300"/>
            <a:ext cx="4572000" cy="2743200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5148072"/>
            <a:ext cx="4572000" cy="2743200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572000" y="5148072"/>
            <a:ext cx="4572000" cy="2743200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767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25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125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125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125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5" grpId="0"/>
    </p:bldLst>
  </p:timing>
  <p:hf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5143500"/>
            <a:ext cx="4572000" cy="27432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572000" y="2400300"/>
            <a:ext cx="4572000" cy="27432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9144000" y="5143500"/>
            <a:ext cx="4572000" cy="27432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13716000" y="2400300"/>
            <a:ext cx="4572000" cy="27432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46770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25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125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125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125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13" grpId="0"/>
    </p:bldLst>
  </p:timing>
  <p:hf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DUC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303338" y="3257550"/>
            <a:ext cx="5715000" cy="3833813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967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25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Rectangle 9"/>
          <p:cNvSpPr/>
          <p:nvPr userDrawn="1"/>
        </p:nvSpPr>
        <p:spPr>
          <a:xfrm>
            <a:off x="0" y="2400300"/>
            <a:ext cx="18288000" cy="54864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pic>
        <p:nvPicPr>
          <p:cNvPr id="3" name="Picture 2" descr="A colorful text with a road&#10;&#10;Description automatically generated">
            <a:extLst>
              <a:ext uri="{FF2B5EF4-FFF2-40B4-BE49-F238E27FC236}">
                <a16:creationId xmlns:a16="http://schemas.microsoft.com/office/drawing/2014/main" id="{5BA558B6-63A7-5AC7-97C4-23F5AD52B0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9055581"/>
            <a:ext cx="1501755" cy="99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5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 BOTTO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143500"/>
            <a:ext cx="18288000" cy="51435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your logo</a:t>
            </a:r>
            <a:endParaRPr lang="uk-UA" sz="2000" b="1">
              <a:solidFill>
                <a:schemeClr val="bg1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bg1"/>
                </a:solidFill>
              </a:defRPr>
            </a:lvl1pPr>
          </a:lstStyle>
          <a:p>
            <a:r>
              <a:rPr lang="en-US"/>
              <a:t>page</a:t>
            </a:r>
          </a:p>
          <a:p>
            <a:r>
              <a:rPr lang="en-US"/>
              <a:t>0</a:t>
            </a:r>
            <a:fld id="{37D409AB-2201-4E18-8A34-C31753AD9B06}" type="slidenum">
              <a:rPr smtClean="0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063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IMG-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9144000" y="0"/>
            <a:ext cx="9144000" cy="102870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 colorful text with a road&#10;&#10;Description automatically generated">
            <a:extLst>
              <a:ext uri="{FF2B5EF4-FFF2-40B4-BE49-F238E27FC236}">
                <a16:creationId xmlns:a16="http://schemas.microsoft.com/office/drawing/2014/main" id="{15E8463F-0A56-2A04-6EA3-D9B90BBEB8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9055581"/>
            <a:ext cx="1501755" cy="99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314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2532888" y="2587752"/>
            <a:ext cx="2706624" cy="2706624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3029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25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502152" y="2587752"/>
            <a:ext cx="2706624" cy="2706624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00222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25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27.xml"/><Relationship Id="rId21" Type="http://schemas.openxmlformats.org/officeDocument/2006/relationships/slideLayout" Target="../slideLayouts/slideLayout45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5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2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3871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93" r:id="rId3"/>
    <p:sldLayoutId id="2147483680" r:id="rId4"/>
    <p:sldLayoutId id="2147483697" r:id="rId5"/>
    <p:sldLayoutId id="2147483698" r:id="rId6"/>
    <p:sldLayoutId id="2147483737" r:id="rId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4209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676" r:id="rId6"/>
  </p:sldLayoutIdLst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0439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732" r:id="rId2"/>
    <p:sldLayoutId id="2147483731" r:id="rId3"/>
    <p:sldLayoutId id="2147483701" r:id="rId4"/>
    <p:sldLayoutId id="2147483700" r:id="rId5"/>
    <p:sldLayoutId id="2147483699" r:id="rId6"/>
    <p:sldLayoutId id="2147483668" r:id="rId7"/>
    <p:sldLayoutId id="2147483670" r:id="rId8"/>
    <p:sldLayoutId id="2147483671" r:id="rId9"/>
    <p:sldLayoutId id="2147483695" r:id="rId10"/>
    <p:sldLayoutId id="2147483696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3470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6" r:id="rId8"/>
    <p:sldLayoutId id="2147483727" r:id="rId9"/>
    <p:sldLayoutId id="2147483721" r:id="rId10"/>
    <p:sldLayoutId id="2147483722" r:id="rId11"/>
    <p:sldLayoutId id="2147483723" r:id="rId12"/>
    <p:sldLayoutId id="2147483679" r:id="rId13"/>
    <p:sldLayoutId id="2147483724" r:id="rId14"/>
    <p:sldLayoutId id="2147483689" r:id="rId15"/>
    <p:sldLayoutId id="2147483682" r:id="rId16"/>
    <p:sldLayoutId id="2147483683" r:id="rId17"/>
    <p:sldLayoutId id="2147483685" r:id="rId18"/>
    <p:sldLayoutId id="2147483686" r:id="rId19"/>
    <p:sldLayoutId id="2147483688" r:id="rId20"/>
    <p:sldLayoutId id="2147483687" r:id="rId21"/>
    <p:sldLayoutId id="2147483684" r:id="rId22"/>
    <p:sldLayoutId id="2147483667" r:id="rId23"/>
    <p:sldLayoutId id="2147483733" r:id="rId2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rKvRZd0P2HI?start=1&amp;feature=oembed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svg"/><Relationship Id="rId7" Type="http://schemas.openxmlformats.org/officeDocument/2006/relationships/image" Target="../media/image21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9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F4A92F-C7CD-F16E-6194-9ACE4FDA7A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olorful text with a road&#10;&#10;Description automatically generated">
            <a:extLst>
              <a:ext uri="{FF2B5EF4-FFF2-40B4-BE49-F238E27FC236}">
                <a16:creationId xmlns:a16="http://schemas.microsoft.com/office/drawing/2014/main" id="{839B18CB-8408-6A4A-4894-C9A2E2C2BC7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1582800"/>
            <a:ext cx="10782298" cy="711631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B652BED-64C5-7AAE-0F50-F96F2AB1872C}"/>
              </a:ext>
            </a:extLst>
          </p:cNvPr>
          <p:cNvSpPr/>
          <p:nvPr/>
        </p:nvSpPr>
        <p:spPr>
          <a:xfrm>
            <a:off x="0" y="0"/>
            <a:ext cx="3020335" cy="10287000"/>
          </a:xfrm>
          <a:prstGeom prst="rect">
            <a:avLst/>
          </a:prstGeom>
          <a:solidFill>
            <a:srgbClr val="24B2A0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65BA2A-09BB-A243-3A45-72FB1715392F}"/>
              </a:ext>
            </a:extLst>
          </p:cNvPr>
          <p:cNvSpPr txBox="1"/>
          <p:nvPr/>
        </p:nvSpPr>
        <p:spPr>
          <a:xfrm>
            <a:off x="960120" y="3111544"/>
            <a:ext cx="4128531" cy="4063913"/>
          </a:xfrm>
          <a:prstGeom prst="ellipse">
            <a:avLst/>
          </a:prstGeom>
          <a:solidFill>
            <a:schemeClr val="accent1"/>
          </a:solidFill>
          <a:ln w="174625" cmpd="thinThick">
            <a:solidFill>
              <a:srgbClr val="1A354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9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Lesson #</a:t>
            </a:r>
            <a:r>
              <a:rPr lang="en-US" sz="39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</a:t>
            </a:r>
            <a:endParaRPr lang="en-US" sz="39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9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Vehicle safety &amp; managing distractions.</a:t>
            </a:r>
          </a:p>
        </p:txBody>
      </p:sp>
    </p:spTree>
    <p:extLst>
      <p:ext uri="{BB962C8B-B14F-4D97-AF65-F5344CB8AC3E}">
        <p14:creationId xmlns:p14="http://schemas.microsoft.com/office/powerpoint/2010/main" val="412441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AB807D-A83D-8C12-99AA-385E53075B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88791DC-566D-A126-47AD-08353BF65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take-away</a:t>
            </a:r>
            <a:br>
              <a:rPr lang="en-US" dirty="0"/>
            </a:br>
            <a:r>
              <a:rPr lang="en-US" dirty="0"/>
              <a:t>facts</a:t>
            </a:r>
            <a:endParaRPr lang="uk-UA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17DBCB-8C85-30BC-14BF-B50FAAE11F2F}"/>
              </a:ext>
            </a:extLst>
          </p:cNvPr>
          <p:cNvSpPr txBox="1"/>
          <p:nvPr/>
        </p:nvSpPr>
        <p:spPr>
          <a:xfrm>
            <a:off x="2819400" y="2546738"/>
            <a:ext cx="495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Learning how to assess and manage risk is a </a:t>
            </a:r>
            <a:r>
              <a:rPr lang="en-US" sz="2400" b="1" dirty="0">
                <a:solidFill>
                  <a:srgbClr val="00B050"/>
                </a:solidFill>
                <a:latin typeface="+mj-lt"/>
              </a:rPr>
              <a:t>part of growing up and becoming an adult. </a:t>
            </a:r>
          </a:p>
          <a:p>
            <a:endParaRPr lang="en-US" sz="2400" dirty="0"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3B75E4-A249-98BA-CBA2-7A2350B0B09C}"/>
              </a:ext>
            </a:extLst>
          </p:cNvPr>
          <p:cNvSpPr txBox="1"/>
          <p:nvPr/>
        </p:nvSpPr>
        <p:spPr>
          <a:xfrm>
            <a:off x="2819399" y="4614939"/>
            <a:ext cx="5715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Choose the safest vehicle that you can within your budget as well as optimal driving conditions to </a:t>
            </a:r>
            <a:r>
              <a:rPr lang="en-US" sz="2400" b="1" dirty="0">
                <a:solidFill>
                  <a:srgbClr val="00B050"/>
                </a:solidFill>
                <a:latin typeface="+mj-lt"/>
              </a:rPr>
              <a:t>promote and protect safety.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3CBB9E-DBF0-E674-BC8D-0717CBDF87FD}"/>
              </a:ext>
            </a:extLst>
          </p:cNvPr>
          <p:cNvSpPr txBox="1"/>
          <p:nvPr/>
        </p:nvSpPr>
        <p:spPr>
          <a:xfrm>
            <a:off x="2819400" y="6683139"/>
            <a:ext cx="5181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Think in advance about how you can develop ways to keep yourself and others safer when learning to drive or being a passenger, and how </a:t>
            </a:r>
            <a:r>
              <a:rPr lang="en-US" sz="2400" b="1" dirty="0">
                <a:solidFill>
                  <a:srgbClr val="00B050"/>
                </a:solidFill>
                <a:latin typeface="+mj-lt"/>
              </a:rPr>
              <a:t>you can encourage others to do the same. </a:t>
            </a:r>
          </a:p>
          <a:p>
            <a:endParaRPr lang="en-US" sz="2400" dirty="0">
              <a:latin typeface="+mj-lt"/>
            </a:endParaRPr>
          </a:p>
          <a:p>
            <a:endParaRPr lang="uk-UA" sz="3200" dirty="0">
              <a:latin typeface="+mj-lt"/>
            </a:endParaRPr>
          </a:p>
        </p:txBody>
      </p:sp>
      <p:pic>
        <p:nvPicPr>
          <p:cNvPr id="26" name="Picture Placeholder 25">
            <a:extLst>
              <a:ext uri="{FF2B5EF4-FFF2-40B4-BE49-F238E27FC236}">
                <a16:creationId xmlns:a16="http://schemas.microsoft.com/office/drawing/2014/main" id="{BFA14440-F06E-FC2B-9710-4F71D6E7D5D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0" t="28510" r="-1872" b="-665"/>
          <a:stretch/>
        </p:blipFill>
        <p:spPr>
          <a:xfrm>
            <a:off x="9448800" y="-21097"/>
            <a:ext cx="9095984" cy="10498597"/>
          </a:xfrm>
        </p:spPr>
      </p:pic>
      <p:pic>
        <p:nvPicPr>
          <p:cNvPr id="28" name="Graphic 27" descr="Shield Tick with solid fill">
            <a:extLst>
              <a:ext uri="{FF2B5EF4-FFF2-40B4-BE49-F238E27FC236}">
                <a16:creationId xmlns:a16="http://schemas.microsoft.com/office/drawing/2014/main" id="{9F67C077-A91B-1138-593D-8584E52A35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95400" y="2544089"/>
            <a:ext cx="1219200" cy="1219200"/>
          </a:xfrm>
          <a:prstGeom prst="rect">
            <a:avLst/>
          </a:prstGeom>
        </p:spPr>
      </p:pic>
      <p:pic>
        <p:nvPicPr>
          <p:cNvPr id="29" name="Graphic 28" descr="Shield Tick with solid fill">
            <a:extLst>
              <a:ext uri="{FF2B5EF4-FFF2-40B4-BE49-F238E27FC236}">
                <a16:creationId xmlns:a16="http://schemas.microsoft.com/office/drawing/2014/main" id="{E1FA0B80-992F-B4AB-FAD0-E76D249F33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95400" y="4614939"/>
            <a:ext cx="1219200" cy="1219200"/>
          </a:xfrm>
          <a:prstGeom prst="rect">
            <a:avLst/>
          </a:prstGeom>
        </p:spPr>
      </p:pic>
      <p:pic>
        <p:nvPicPr>
          <p:cNvPr id="30" name="Graphic 29" descr="Shield Tick with solid fill">
            <a:extLst>
              <a:ext uri="{FF2B5EF4-FFF2-40B4-BE49-F238E27FC236}">
                <a16:creationId xmlns:a16="http://schemas.microsoft.com/office/drawing/2014/main" id="{753F5375-3802-BF71-8AE4-5BB69DFA12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95400" y="6683139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48AA5B-C2F0-8AAF-5C64-AADFBE63EF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9212C-B469-2068-554A-E3212278D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00" y="571411"/>
            <a:ext cx="5448300" cy="1338828"/>
          </a:xfrm>
        </p:spPr>
        <p:txBody>
          <a:bodyPr/>
          <a:lstStyle/>
          <a:p>
            <a:r>
              <a:rPr lang="en-US" dirty="0"/>
              <a:t>find out </a:t>
            </a:r>
            <a:br>
              <a:rPr lang="en-US" dirty="0"/>
            </a:br>
            <a:r>
              <a:rPr lang="en-US" dirty="0">
                <a:solidFill>
                  <a:schemeClr val="accent1"/>
                </a:solidFill>
              </a:rPr>
              <a:t>more</a:t>
            </a:r>
            <a:endParaRPr lang="uk-UA" dirty="0">
              <a:solidFill>
                <a:schemeClr val="accent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8A23D4-55DF-70D4-AF4B-01762F422F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11</a:t>
            </a:fld>
            <a:endParaRPr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970BDB7-5C34-98B5-0FE2-10781172A768}"/>
              </a:ext>
            </a:extLst>
          </p:cNvPr>
          <p:cNvGrpSpPr/>
          <p:nvPr/>
        </p:nvGrpSpPr>
        <p:grpSpPr>
          <a:xfrm>
            <a:off x="2887562" y="4696795"/>
            <a:ext cx="5620143" cy="2123105"/>
            <a:chOff x="1834895" y="5604075"/>
            <a:chExt cx="5620143" cy="212310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6BBFDFB-93F0-2E2D-4317-577EBA346295}"/>
                </a:ext>
              </a:extLst>
            </p:cNvPr>
            <p:cNvSpPr txBox="1"/>
            <p:nvPr/>
          </p:nvSpPr>
          <p:spPr>
            <a:xfrm>
              <a:off x="1834895" y="7080849"/>
              <a:ext cx="56201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solidFill>
                    <a:schemeClr val="accent1"/>
                  </a:solidFill>
                  <a:latin typeface="+mj-lt"/>
                </a:rPr>
                <a:t>euroncap.com</a:t>
              </a:r>
              <a:endParaRPr lang="uk-UA" sz="2000" b="1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1DA9212-273A-20C2-2626-192BA2729889}"/>
                </a:ext>
              </a:extLst>
            </p:cNvPr>
            <p:cNvSpPr txBox="1"/>
            <p:nvPr/>
          </p:nvSpPr>
          <p:spPr>
            <a:xfrm>
              <a:off x="1834895" y="5604075"/>
              <a:ext cx="523914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tx2"/>
                  </a:solidFill>
                </a:rPr>
                <a:t>The EuroNCAP website provides details of how cars have performed in laboratory safety tests, which can be used to inform purchasing decisions.</a:t>
              </a:r>
              <a:endParaRPr lang="uk-UA" sz="2000" dirty="0">
                <a:solidFill>
                  <a:schemeClr val="tx2"/>
                </a:solidFill>
              </a:endParaRPr>
            </a:p>
          </p:txBody>
        </p:sp>
      </p:grpSp>
      <p:pic>
        <p:nvPicPr>
          <p:cNvPr id="5" name="Picture 2" descr="Euro NCAP Newsroom : Euro NCAP Logo">
            <a:extLst>
              <a:ext uri="{FF2B5EF4-FFF2-40B4-BE49-F238E27FC236}">
                <a16:creationId xmlns:a16="http://schemas.microsoft.com/office/drawing/2014/main" id="{C88E8162-B22E-F628-B150-DD951B572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1" y="2063573"/>
            <a:ext cx="5213882" cy="2932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E8EC10B-2984-C477-3B9F-78C75CA069EC}"/>
              </a:ext>
            </a:extLst>
          </p:cNvPr>
          <p:cNvGrpSpPr/>
          <p:nvPr/>
        </p:nvGrpSpPr>
        <p:grpSpPr>
          <a:xfrm>
            <a:off x="9321669" y="1824196"/>
            <a:ext cx="7594731" cy="6227400"/>
            <a:chOff x="9832209" y="1686538"/>
            <a:chExt cx="7594731" cy="62274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4E71703-AE72-B847-5FF4-0CDB1A38DC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2209" y="1686538"/>
              <a:ext cx="7594731" cy="6227400"/>
            </a:xfrm>
            <a:prstGeom prst="rect">
              <a:avLst/>
            </a:prstGeom>
          </p:spPr>
        </p:pic>
        <p:pic>
          <p:nvPicPr>
            <p:cNvPr id="8" name="Picture 7" descr="A screenshot of a car sales page&#10;&#10;Description automatically generated">
              <a:extLst>
                <a:ext uri="{FF2B5EF4-FFF2-40B4-BE49-F238E27FC236}">
                  <a16:creationId xmlns:a16="http://schemas.microsoft.com/office/drawing/2014/main" id="{7DAAAFEE-EE67-FD3C-F66F-983B595299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517"/>
            <a:stretch/>
          </p:blipFill>
          <p:spPr>
            <a:xfrm>
              <a:off x="10060809" y="1968992"/>
              <a:ext cx="7116006" cy="39650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8148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F32414-67AF-C814-2442-4076354D9A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5BCAF8D-B907-7663-E506-C7AF3446A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00" y="571411"/>
            <a:ext cx="5448300" cy="1338828"/>
          </a:xfrm>
        </p:spPr>
        <p:txBody>
          <a:bodyPr/>
          <a:lstStyle/>
          <a:p>
            <a:r>
              <a:rPr lang="en-US" dirty="0"/>
              <a:t>group </a:t>
            </a:r>
            <a:br>
              <a:rPr lang="en-US" dirty="0"/>
            </a:br>
            <a:r>
              <a:rPr lang="en-US" dirty="0">
                <a:solidFill>
                  <a:schemeClr val="accent1"/>
                </a:solidFill>
              </a:rPr>
              <a:t>agreement</a:t>
            </a:r>
            <a:endParaRPr lang="uk-UA" dirty="0">
              <a:solidFill>
                <a:schemeClr val="accent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D4FB5C6-1EE1-C06B-E75B-11F33ECD05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2</a:t>
            </a:fld>
            <a:endParaRPr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C627380-031E-86F0-5E34-3604D89D746E}"/>
              </a:ext>
            </a:extLst>
          </p:cNvPr>
          <p:cNvSpPr txBox="1"/>
          <p:nvPr/>
        </p:nvSpPr>
        <p:spPr>
          <a:xfrm>
            <a:off x="7454573" y="4161741"/>
            <a:ext cx="74044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What </a:t>
            </a:r>
            <a:r>
              <a:rPr lang="en-US" sz="4000" dirty="0">
                <a:solidFill>
                  <a:schemeClr val="accent1"/>
                </a:solidFill>
              </a:rPr>
              <a:t>ground rules or group agreement statements </a:t>
            </a:r>
            <a:r>
              <a:rPr lang="en-US" sz="4000" dirty="0"/>
              <a:t>would we like for this lesson?</a:t>
            </a:r>
            <a:endParaRPr lang="en-GB" sz="4000" dirty="0"/>
          </a:p>
        </p:txBody>
      </p:sp>
      <p:pic>
        <p:nvPicPr>
          <p:cNvPr id="7" name="Graphic 6" descr="Meeting with solid fill">
            <a:extLst>
              <a:ext uri="{FF2B5EF4-FFF2-40B4-BE49-F238E27FC236}">
                <a16:creationId xmlns:a16="http://schemas.microsoft.com/office/drawing/2014/main" id="{AC20E487-1F8A-49CF-1A01-11C114B2F9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19600" y="3755861"/>
            <a:ext cx="2775277" cy="277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671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F51003-D59A-4BD0-4505-22403A165D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748FA-1052-36E4-3762-72BCF9F2D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00" y="571411"/>
            <a:ext cx="5448300" cy="1338828"/>
          </a:xfrm>
        </p:spPr>
        <p:txBody>
          <a:bodyPr/>
          <a:lstStyle/>
          <a:p>
            <a:r>
              <a:rPr lang="en-US" dirty="0"/>
              <a:t>learning</a:t>
            </a:r>
            <a:br>
              <a:rPr lang="en-US" dirty="0"/>
            </a:br>
            <a:r>
              <a:rPr lang="en-US" dirty="0">
                <a:solidFill>
                  <a:schemeClr val="accent1"/>
                </a:solidFill>
              </a:rPr>
              <a:t>intentions</a:t>
            </a:r>
            <a:endParaRPr lang="uk-UA" dirty="0">
              <a:solidFill>
                <a:schemeClr val="accent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BB23F2-AF50-F630-93A7-D1C90BEAC1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3</a:t>
            </a:fld>
            <a:endParaRPr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E30EC15-DBA0-220E-D8FB-20E052CBCBB2}"/>
              </a:ext>
            </a:extLst>
          </p:cNvPr>
          <p:cNvGrpSpPr/>
          <p:nvPr/>
        </p:nvGrpSpPr>
        <p:grpSpPr>
          <a:xfrm>
            <a:off x="5540058" y="2552700"/>
            <a:ext cx="8006414" cy="1662184"/>
            <a:chOff x="3600450" y="2612814"/>
            <a:chExt cx="8006414" cy="166218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2D7CC30-228B-6AFF-8F35-65E12FDF9AEB}"/>
                </a:ext>
              </a:extLst>
            </p:cNvPr>
            <p:cNvGrpSpPr/>
            <p:nvPr/>
          </p:nvGrpSpPr>
          <p:grpSpPr>
            <a:xfrm>
              <a:off x="3807191" y="2612814"/>
              <a:ext cx="7799673" cy="1464303"/>
              <a:chOff x="3807191" y="2612814"/>
              <a:chExt cx="7799673" cy="1464303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6D446A7-70FC-0E77-2CDF-E7743182CF0D}"/>
                  </a:ext>
                </a:extLst>
              </p:cNvPr>
              <p:cNvSpPr txBox="1"/>
              <p:nvPr/>
            </p:nvSpPr>
            <p:spPr>
              <a:xfrm>
                <a:off x="3807191" y="2612814"/>
                <a:ext cx="759293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latin typeface="+mj-lt"/>
                  </a:rPr>
                  <a:t>personal </a:t>
                </a:r>
                <a:r>
                  <a:rPr lang="en-US" sz="3600" dirty="0">
                    <a:solidFill>
                      <a:schemeClr val="accent1"/>
                    </a:solidFill>
                    <a:latin typeface="+mj-lt"/>
                  </a:rPr>
                  <a:t>safety</a:t>
                </a:r>
                <a:endParaRPr lang="uk-UA" sz="3600" dirty="0">
                  <a:solidFill>
                    <a:schemeClr val="accent1"/>
                  </a:solidFill>
                  <a:latin typeface="+mj-lt"/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67F48FE-8351-2156-F0C2-3F0757D8E7CF}"/>
                  </a:ext>
                </a:extLst>
              </p:cNvPr>
              <p:cNvSpPr txBox="1"/>
              <p:nvPr/>
            </p:nvSpPr>
            <p:spPr>
              <a:xfrm>
                <a:off x="3807192" y="3246120"/>
                <a:ext cx="779967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tx2"/>
                    </a:solidFill>
                  </a:rPr>
                  <a:t>I am learning how to assess and manage risk and personal safety in a wide range of contexts.</a:t>
                </a:r>
              </a:p>
            </p:txBody>
          </p:sp>
        </p:grp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735EA8B-EA08-49E4-0039-936F9EB516FD}"/>
                </a:ext>
              </a:extLst>
            </p:cNvPr>
            <p:cNvCxnSpPr/>
            <p:nvPr/>
          </p:nvCxnSpPr>
          <p:spPr>
            <a:xfrm>
              <a:off x="3600450" y="2759295"/>
              <a:ext cx="0" cy="1515703"/>
            </a:xfrm>
            <a:prstGeom prst="line">
              <a:avLst/>
            </a:prstGeom>
            <a:ln w="25400" cap="sq">
              <a:solidFill>
                <a:schemeClr val="accent2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C01F75D-3255-C9E7-C0A8-092134E91A91}"/>
              </a:ext>
            </a:extLst>
          </p:cNvPr>
          <p:cNvGrpSpPr/>
          <p:nvPr/>
        </p:nvGrpSpPr>
        <p:grpSpPr>
          <a:xfrm>
            <a:off x="5540058" y="6804685"/>
            <a:ext cx="7799678" cy="1662184"/>
            <a:chOff x="3600450" y="6864799"/>
            <a:chExt cx="7799678" cy="1662184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1A1D9BE-9060-BF11-7E16-DE0668A9CB4A}"/>
                </a:ext>
              </a:extLst>
            </p:cNvPr>
            <p:cNvGrpSpPr/>
            <p:nvPr/>
          </p:nvGrpSpPr>
          <p:grpSpPr>
            <a:xfrm>
              <a:off x="3807191" y="6864799"/>
              <a:ext cx="7592937" cy="1477328"/>
              <a:chOff x="3807191" y="6864799"/>
              <a:chExt cx="7592937" cy="1477328"/>
            </a:xfrm>
          </p:grpSpPr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D7371BE-C9B4-0F00-E5C1-4144D8031DB0}"/>
                  </a:ext>
                </a:extLst>
              </p:cNvPr>
              <p:cNvSpPr txBox="1"/>
              <p:nvPr/>
            </p:nvSpPr>
            <p:spPr>
              <a:xfrm>
                <a:off x="3807191" y="6864799"/>
                <a:ext cx="759293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latin typeface="+mj-lt"/>
                  </a:rPr>
                  <a:t>vehicle </a:t>
                </a:r>
                <a:r>
                  <a:rPr lang="en-US" sz="3600" dirty="0">
                    <a:solidFill>
                      <a:schemeClr val="accent1"/>
                    </a:solidFill>
                    <a:latin typeface="+mj-lt"/>
                  </a:rPr>
                  <a:t>safety</a:t>
                </a:r>
                <a:endParaRPr lang="uk-UA" sz="3600" dirty="0">
                  <a:solidFill>
                    <a:schemeClr val="accent1"/>
                  </a:solidFill>
                  <a:latin typeface="+mj-lt"/>
                </a:endParaRP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EA6DAF6-A066-6009-36E5-E14F5D3161E8}"/>
                  </a:ext>
                </a:extLst>
              </p:cNvPr>
              <p:cNvSpPr txBox="1"/>
              <p:nvPr/>
            </p:nvSpPr>
            <p:spPr>
              <a:xfrm>
                <a:off x="3807198" y="7511130"/>
                <a:ext cx="759293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tx2"/>
                    </a:solidFill>
                  </a:rPr>
                  <a:t>I am learning to </a:t>
                </a:r>
                <a:r>
                  <a:rPr lang="en-US" sz="2400" dirty="0" err="1">
                    <a:solidFill>
                      <a:schemeClr val="tx2"/>
                    </a:solidFill>
                  </a:rPr>
                  <a:t>recognise</a:t>
                </a:r>
                <a:r>
                  <a:rPr lang="en-US" sz="2400" dirty="0">
                    <a:solidFill>
                      <a:schemeClr val="tx2"/>
                    </a:solidFill>
                  </a:rPr>
                  <a:t> how to make informed choices about vehicle safety.</a:t>
                </a:r>
              </a:p>
            </p:txBody>
          </p:sp>
        </p:grp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03C477E1-E51F-A3EF-E70D-08EE27186F62}"/>
                </a:ext>
              </a:extLst>
            </p:cNvPr>
            <p:cNvCxnSpPr/>
            <p:nvPr/>
          </p:nvCxnSpPr>
          <p:spPr>
            <a:xfrm>
              <a:off x="3600450" y="7011280"/>
              <a:ext cx="0" cy="1515703"/>
            </a:xfrm>
            <a:prstGeom prst="line">
              <a:avLst/>
            </a:prstGeom>
            <a:ln w="25400" cap="sq">
              <a:solidFill>
                <a:schemeClr val="accent2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0371DA6-AB41-B6CC-5728-BCB4694B07C2}"/>
              </a:ext>
            </a:extLst>
          </p:cNvPr>
          <p:cNvGrpSpPr/>
          <p:nvPr/>
        </p:nvGrpSpPr>
        <p:grpSpPr>
          <a:xfrm>
            <a:off x="5540058" y="4678692"/>
            <a:ext cx="7799678" cy="1662184"/>
            <a:chOff x="3600450" y="4738806"/>
            <a:chExt cx="7799678" cy="166218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883EE9A-8F4C-0D3F-8E4A-A2A4FACB72B7}"/>
                </a:ext>
              </a:extLst>
            </p:cNvPr>
            <p:cNvGrpSpPr/>
            <p:nvPr/>
          </p:nvGrpSpPr>
          <p:grpSpPr>
            <a:xfrm>
              <a:off x="3807191" y="4738806"/>
              <a:ext cx="7592937" cy="1468863"/>
              <a:chOff x="3807191" y="4738806"/>
              <a:chExt cx="7592937" cy="1468863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E5D4423-944E-6E9E-64B5-932D0D609909}"/>
                  </a:ext>
                </a:extLst>
              </p:cNvPr>
              <p:cNvSpPr txBox="1"/>
              <p:nvPr/>
            </p:nvSpPr>
            <p:spPr>
              <a:xfrm>
                <a:off x="3807191" y="4738806"/>
                <a:ext cx="759293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latin typeface="+mj-lt"/>
                  </a:rPr>
                  <a:t>when </a:t>
                </a:r>
                <a:r>
                  <a:rPr lang="en-US" sz="3600" dirty="0">
                    <a:solidFill>
                      <a:schemeClr val="accent1"/>
                    </a:solidFill>
                    <a:latin typeface="+mj-lt"/>
                  </a:rPr>
                  <a:t>travelling</a:t>
                </a:r>
                <a:endParaRPr lang="uk-UA" sz="3600" dirty="0">
                  <a:solidFill>
                    <a:schemeClr val="accent1"/>
                  </a:solidFill>
                  <a:latin typeface="+mj-lt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584CD03-8202-B527-84B4-9DCCD6AD1332}"/>
                  </a:ext>
                </a:extLst>
              </p:cNvPr>
              <p:cNvSpPr txBox="1"/>
              <p:nvPr/>
            </p:nvSpPr>
            <p:spPr>
              <a:xfrm>
                <a:off x="3807192" y="5376672"/>
                <a:ext cx="703225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tx2"/>
                    </a:solidFill>
                  </a:rPr>
                  <a:t>I am developing strategies to manage personal safety in relation to travel.</a:t>
                </a:r>
              </a:p>
            </p:txBody>
          </p:sp>
        </p:grp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6624735-17A8-BF64-7035-2E20A4AA40BD}"/>
                </a:ext>
              </a:extLst>
            </p:cNvPr>
            <p:cNvCxnSpPr/>
            <p:nvPr/>
          </p:nvCxnSpPr>
          <p:spPr>
            <a:xfrm>
              <a:off x="3600450" y="4885287"/>
              <a:ext cx="0" cy="1515703"/>
            </a:xfrm>
            <a:prstGeom prst="line">
              <a:avLst/>
            </a:prstGeom>
            <a:ln w="25400" cap="sq">
              <a:solidFill>
                <a:schemeClr val="accent2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Graphic 16" descr="Steering Wheel outline">
            <a:extLst>
              <a:ext uri="{FF2B5EF4-FFF2-40B4-BE49-F238E27FC236}">
                <a16:creationId xmlns:a16="http://schemas.microsoft.com/office/drawing/2014/main" id="{D92E5340-740B-1FC3-E0B9-B2D08AB996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67200" y="5047813"/>
            <a:ext cx="914400" cy="914400"/>
          </a:xfrm>
          <a:prstGeom prst="rect">
            <a:avLst/>
          </a:prstGeom>
        </p:spPr>
      </p:pic>
      <p:pic>
        <p:nvPicPr>
          <p:cNvPr id="21" name="Graphic 20" descr="User outline">
            <a:extLst>
              <a:ext uri="{FF2B5EF4-FFF2-40B4-BE49-F238E27FC236}">
                <a16:creationId xmlns:a16="http://schemas.microsoft.com/office/drawing/2014/main" id="{624BFBD2-9BB9-32D5-697C-8A1A0A542D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67742" y="2999832"/>
            <a:ext cx="914400" cy="914400"/>
          </a:xfrm>
          <a:prstGeom prst="rect">
            <a:avLst/>
          </a:prstGeom>
        </p:spPr>
      </p:pic>
      <p:pic>
        <p:nvPicPr>
          <p:cNvPr id="19" name="Graphic 18" descr="Car Mechanic outline">
            <a:extLst>
              <a:ext uri="{FF2B5EF4-FFF2-40B4-BE49-F238E27FC236}">
                <a16:creationId xmlns:a16="http://schemas.microsoft.com/office/drawing/2014/main" id="{8F04CBAE-48F6-5685-D00B-102EE7ED12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267200" y="71278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67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AAB39B-6ECA-B999-2D08-B88C1B846F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9FAC3-F2D5-2A81-8E8E-99B8EBA81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00" y="571411"/>
            <a:ext cx="6286500" cy="1338828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what helps make a car</a:t>
            </a:r>
            <a:br>
              <a:rPr lang="en-US" dirty="0"/>
            </a:br>
            <a:r>
              <a:rPr lang="en-US" dirty="0"/>
              <a:t>safe to drive?</a:t>
            </a:r>
            <a:endParaRPr lang="uk-U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02B7A76-4F18-7181-7F44-61C8401223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4</a:t>
            </a:fld>
            <a:endParaRPr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8AACBE0-12DC-A8C8-C9F6-7E3C6FAF3F98}"/>
              </a:ext>
            </a:extLst>
          </p:cNvPr>
          <p:cNvGrpSpPr/>
          <p:nvPr/>
        </p:nvGrpSpPr>
        <p:grpSpPr>
          <a:xfrm>
            <a:off x="2879290" y="2579335"/>
            <a:ext cx="11065310" cy="1371600"/>
            <a:chOff x="2879290" y="2579335"/>
            <a:chExt cx="11065310" cy="137160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AC76591-B063-BBB1-C6BA-8C5EED5514B9}"/>
                </a:ext>
              </a:extLst>
            </p:cNvPr>
            <p:cNvSpPr txBox="1"/>
            <p:nvPr/>
          </p:nvSpPr>
          <p:spPr>
            <a:xfrm>
              <a:off x="4721660" y="2734334"/>
              <a:ext cx="922294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+mj-lt"/>
                </a:rPr>
                <a:t>In your group, discuss what makes a car safe to drive </a:t>
              </a:r>
              <a:r>
                <a:rPr lang="en-US" sz="3200" dirty="0">
                  <a:solidFill>
                    <a:schemeClr val="accent1"/>
                  </a:solidFill>
                  <a:latin typeface="+mj-lt"/>
                </a:rPr>
                <a:t>and write/draw your ideas on the paper provided.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0CDE39A-D967-A154-3030-FD09B8994E6C}"/>
                </a:ext>
              </a:extLst>
            </p:cNvPr>
            <p:cNvSpPr/>
            <p:nvPr/>
          </p:nvSpPr>
          <p:spPr>
            <a:xfrm>
              <a:off x="2879290" y="2579335"/>
              <a:ext cx="1371600" cy="1371600"/>
            </a:xfrm>
            <a:prstGeom prst="ellipse">
              <a:avLst/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uk-UA" sz="2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54C78AC-19FA-21A4-08C7-2E2E47319F97}"/>
              </a:ext>
            </a:extLst>
          </p:cNvPr>
          <p:cNvGrpSpPr/>
          <p:nvPr/>
        </p:nvGrpSpPr>
        <p:grpSpPr>
          <a:xfrm>
            <a:off x="2886075" y="4697637"/>
            <a:ext cx="10264441" cy="1569660"/>
            <a:chOff x="2886075" y="4697637"/>
            <a:chExt cx="10264441" cy="1569660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87DF4633-0AC6-4DCA-5E2C-ACF44C03A883}"/>
                </a:ext>
              </a:extLst>
            </p:cNvPr>
            <p:cNvSpPr/>
            <p:nvPr/>
          </p:nvSpPr>
          <p:spPr>
            <a:xfrm>
              <a:off x="2886075" y="4792764"/>
              <a:ext cx="1371600" cy="1371600"/>
            </a:xfrm>
            <a:prstGeom prst="ellipse">
              <a:avLst/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uk-UA" sz="2800">
                <a:solidFill>
                  <a:schemeClr val="tx1"/>
                </a:solidFill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5B41299E-9648-0482-8F77-A33D42F8F6BF}"/>
                </a:ext>
              </a:extLst>
            </p:cNvPr>
            <p:cNvSpPr txBox="1"/>
            <p:nvPr/>
          </p:nvSpPr>
          <p:spPr>
            <a:xfrm>
              <a:off x="4689576" y="4697637"/>
              <a:ext cx="846094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+mj-lt"/>
                </a:rPr>
                <a:t>Pass your paper to another group, review what they have done and </a:t>
              </a:r>
              <a:r>
                <a:rPr lang="en-US" sz="3200" dirty="0">
                  <a:solidFill>
                    <a:schemeClr val="accent1"/>
                  </a:solidFill>
                  <a:latin typeface="+mj-lt"/>
                </a:rPr>
                <a:t>add any new ideas you might have. </a:t>
              </a:r>
              <a:r>
                <a:rPr lang="en-US" sz="3200" b="1" dirty="0">
                  <a:solidFill>
                    <a:schemeClr val="accent1"/>
                  </a:solidFill>
                  <a:latin typeface="+mj-lt"/>
                </a:rPr>
                <a:t>Repeat this step one more time.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F37EEE6-E6DB-E0DE-3364-93FDD4632931}"/>
              </a:ext>
            </a:extLst>
          </p:cNvPr>
          <p:cNvGrpSpPr/>
          <p:nvPr/>
        </p:nvGrpSpPr>
        <p:grpSpPr>
          <a:xfrm>
            <a:off x="2879290" y="7006193"/>
            <a:ext cx="9312710" cy="1371600"/>
            <a:chOff x="2879290" y="7006193"/>
            <a:chExt cx="9312710" cy="1371600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A7AEAAD-2E7E-C62D-23A7-AAE7692896A7}"/>
                </a:ext>
              </a:extLst>
            </p:cNvPr>
            <p:cNvSpPr txBox="1"/>
            <p:nvPr/>
          </p:nvSpPr>
          <p:spPr>
            <a:xfrm>
              <a:off x="4721660" y="7153383"/>
              <a:ext cx="747034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+mj-lt"/>
                </a:rPr>
                <a:t>Return sheets to the original group and offer three answers. </a:t>
              </a:r>
              <a:r>
                <a:rPr lang="en-US" sz="3200" dirty="0">
                  <a:solidFill>
                    <a:schemeClr val="accent1"/>
                  </a:solidFill>
                  <a:latin typeface="+mj-lt"/>
                </a:rPr>
                <a:t>What themes are emerging?</a:t>
              </a:r>
              <a:endParaRPr lang="en-GB" sz="3200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C412BE34-5A6D-7F18-965F-384AE9041061}"/>
                </a:ext>
              </a:extLst>
            </p:cNvPr>
            <p:cNvSpPr/>
            <p:nvPr/>
          </p:nvSpPr>
          <p:spPr>
            <a:xfrm>
              <a:off x="2879290" y="7006193"/>
              <a:ext cx="1371600" cy="1371600"/>
            </a:xfrm>
            <a:prstGeom prst="ellipse">
              <a:avLst/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uk-UA" sz="2800">
                <a:solidFill>
                  <a:schemeClr val="tx1"/>
                </a:solidFill>
              </a:endParaRPr>
            </a:p>
          </p:txBody>
        </p:sp>
      </p:grpSp>
      <p:pic>
        <p:nvPicPr>
          <p:cNvPr id="4" name="Graphic 3" descr="Meeting with solid fill">
            <a:extLst>
              <a:ext uri="{FF2B5EF4-FFF2-40B4-BE49-F238E27FC236}">
                <a16:creationId xmlns:a16="http://schemas.microsoft.com/office/drawing/2014/main" id="{86EB2EF6-F4B0-E827-E79E-CB0D368583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39764" y="2825242"/>
            <a:ext cx="879786" cy="879786"/>
          </a:xfrm>
          <a:prstGeom prst="rect">
            <a:avLst/>
          </a:prstGeom>
        </p:spPr>
      </p:pic>
      <p:pic>
        <p:nvPicPr>
          <p:cNvPr id="11" name="Graphic 10" descr="Transfer with solid fill">
            <a:extLst>
              <a:ext uri="{FF2B5EF4-FFF2-40B4-BE49-F238E27FC236}">
                <a16:creationId xmlns:a16="http://schemas.microsoft.com/office/drawing/2014/main" id="{DCD8D19F-1C91-18E8-B2E7-736FDEEE7D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22457" y="5067749"/>
            <a:ext cx="914400" cy="914400"/>
          </a:xfrm>
          <a:prstGeom prst="rect">
            <a:avLst/>
          </a:prstGeom>
        </p:spPr>
      </p:pic>
      <p:pic>
        <p:nvPicPr>
          <p:cNvPr id="15" name="Graphic 14" descr="Teacher with solid fill">
            <a:extLst>
              <a:ext uri="{FF2B5EF4-FFF2-40B4-BE49-F238E27FC236}">
                <a16:creationId xmlns:a16="http://schemas.microsoft.com/office/drawing/2014/main" id="{05CA1021-F8FA-06B4-8781-633EA75E85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105150" y="723479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115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09D11C-47B8-5E89-C44E-EA104F8E00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71D8565-EF02-C960-0814-4C09DFAEF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00" y="571411"/>
            <a:ext cx="5448300" cy="1338828"/>
          </a:xfrm>
        </p:spPr>
        <p:txBody>
          <a:bodyPr/>
          <a:lstStyle/>
          <a:p>
            <a:r>
              <a:rPr lang="en-US" dirty="0"/>
              <a:t>vehicle </a:t>
            </a:r>
            <a:br>
              <a:rPr lang="en-US" dirty="0"/>
            </a:br>
            <a:r>
              <a:rPr lang="en-US" dirty="0">
                <a:solidFill>
                  <a:schemeClr val="accent1"/>
                </a:solidFill>
              </a:rPr>
              <a:t>safety</a:t>
            </a:r>
            <a:endParaRPr lang="uk-UA" dirty="0">
              <a:solidFill>
                <a:schemeClr val="accent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349BA1-A9BD-B326-06FC-7EE271F2DD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5</a:t>
            </a:fld>
            <a:endParaRPr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CCDB10-9B9A-3404-8711-561842838933}"/>
              </a:ext>
            </a:extLst>
          </p:cNvPr>
          <p:cNvSpPr txBox="1"/>
          <p:nvPr/>
        </p:nvSpPr>
        <p:spPr>
          <a:xfrm>
            <a:off x="8077200" y="1683488"/>
            <a:ext cx="80581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</a:t>
            </a:r>
            <a:r>
              <a:rPr lang="en-GB" sz="1800" u="sng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www.youtube.com</a:t>
            </a:r>
            <a:r>
              <a:rPr lang="en-GB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GB" sz="1800" u="sng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watch?v</a:t>
            </a:r>
            <a:r>
              <a:rPr lang="en-GB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=rKvRZd0P2HI&amp;t=1s </a:t>
            </a:r>
          </a:p>
          <a:p>
            <a:r>
              <a:rPr lang="en-GB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" name="Online Media 6" title="DriveFit - Neale Kinnear [with subtitles]">
            <a:hlinkClick r:id="" action="ppaction://media"/>
            <a:extLst>
              <a:ext uri="{FF2B5EF4-FFF2-40B4-BE49-F238E27FC236}">
                <a16:creationId xmlns:a16="http://schemas.microsoft.com/office/drawing/2014/main" id="{3CD2089E-CB45-85BD-679E-A7B53CFDC95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-23209"/>
            <a:ext cx="18288000" cy="10333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25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C0063F-BA3F-A24A-8446-CA58145A0F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3F943EEC-E71F-4421-20A0-00E4BC66E4C2}"/>
              </a:ext>
            </a:extLst>
          </p:cNvPr>
          <p:cNvSpPr/>
          <p:nvPr/>
        </p:nvSpPr>
        <p:spPr>
          <a:xfrm>
            <a:off x="13144500" y="5143500"/>
            <a:ext cx="5143500" cy="5143500"/>
          </a:xfrm>
          <a:custGeom>
            <a:avLst/>
            <a:gdLst>
              <a:gd name="connsiteX0" fmla="*/ 5143500 w 5143500"/>
              <a:gd name="connsiteY0" fmla="*/ 0 h 5143500"/>
              <a:gd name="connsiteX1" fmla="*/ 5143500 w 5143500"/>
              <a:gd name="connsiteY1" fmla="*/ 5143500 h 5143500"/>
              <a:gd name="connsiteX2" fmla="*/ 0 w 5143500"/>
              <a:gd name="connsiteY2" fmla="*/ 5143500 h 5143500"/>
              <a:gd name="connsiteX3" fmla="*/ 5143500 w 5143500"/>
              <a:gd name="connsiteY3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43500" h="5143500">
                <a:moveTo>
                  <a:pt x="5143500" y="0"/>
                </a:moveTo>
                <a:lnTo>
                  <a:pt x="5143500" y="5143500"/>
                </a:lnTo>
                <a:lnTo>
                  <a:pt x="0" y="5143500"/>
                </a:lnTo>
                <a:cubicBezTo>
                  <a:pt x="0" y="2302823"/>
                  <a:pt x="2302823" y="0"/>
                  <a:pt x="5143500" y="0"/>
                </a:cubicBezTo>
                <a:close/>
              </a:path>
            </a:pathLst>
          </a:cu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08C8C0-7753-1396-0702-85D755941A96}"/>
              </a:ext>
            </a:extLst>
          </p:cNvPr>
          <p:cNvSpPr txBox="1"/>
          <p:nvPr/>
        </p:nvSpPr>
        <p:spPr>
          <a:xfrm>
            <a:off x="12801600" y="6732181"/>
            <a:ext cx="514350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500" b="1">
                <a:solidFill>
                  <a:schemeClr val="bg1"/>
                </a:solidFill>
                <a:latin typeface="+mj-lt"/>
              </a:rPr>
              <a:t>01</a:t>
            </a:r>
            <a:endParaRPr lang="uk-UA" sz="225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B1666AF5-9BB4-089A-0BEF-EF0CC8AA275D}"/>
              </a:ext>
            </a:extLst>
          </p:cNvPr>
          <p:cNvSpPr txBox="1"/>
          <p:nvPr/>
        </p:nvSpPr>
        <p:spPr>
          <a:xfrm>
            <a:off x="6172200" y="1257300"/>
            <a:ext cx="6629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b="1" dirty="0">
                <a:solidFill>
                  <a:schemeClr val="accent1"/>
                </a:solidFill>
              </a:rPr>
              <a:t>OPTION 1</a:t>
            </a:r>
            <a:br>
              <a:rPr lang="en-US" sz="4400" b="1" dirty="0">
                <a:solidFill>
                  <a:schemeClr val="accent1"/>
                </a:solidFill>
              </a:rPr>
            </a:br>
            <a:r>
              <a:rPr lang="en-US" sz="4400" b="1" dirty="0"/>
              <a:t>CREATE A SHORT QUIZ</a:t>
            </a:r>
            <a:endParaRPr lang="uk-UA" sz="4400" b="1" dirty="0">
              <a:solidFill>
                <a:schemeClr val="accent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8341E30-6397-7772-E7C9-1B9353042859}"/>
              </a:ext>
            </a:extLst>
          </p:cNvPr>
          <p:cNvSpPr txBox="1"/>
          <p:nvPr/>
        </p:nvSpPr>
        <p:spPr>
          <a:xfrm>
            <a:off x="1066800" y="3392805"/>
            <a:ext cx="11734800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>
                <a:solidFill>
                  <a:schemeClr val="accent1"/>
                </a:solidFill>
                <a:latin typeface="+mj-lt"/>
              </a:rPr>
              <a:t>In groups, create a short quiz for other students in the class about what you have seen and heard in the video.</a:t>
            </a:r>
          </a:p>
          <a:p>
            <a:pPr algn="r"/>
            <a:endParaRPr lang="en-US" sz="3600" b="1" dirty="0">
              <a:solidFill>
                <a:schemeClr val="accent1"/>
              </a:solidFill>
              <a:latin typeface="+mj-lt"/>
            </a:endParaRPr>
          </a:p>
          <a:p>
            <a:pPr algn="r"/>
            <a:r>
              <a:rPr lang="en-US" sz="2800" b="1" dirty="0">
                <a:solidFill>
                  <a:schemeClr val="tx2"/>
                </a:solidFill>
                <a:latin typeface="+mj-lt"/>
              </a:rPr>
              <a:t>Example quiz question: </a:t>
            </a:r>
            <a:r>
              <a:rPr lang="en-US" sz="2800" dirty="0">
                <a:solidFill>
                  <a:schemeClr val="tx2"/>
                </a:solidFill>
                <a:latin typeface="+mj-lt"/>
              </a:rPr>
              <a:t>What is the preferred age of a car that is suitable for new drivers to drive because it will have better safety features? </a:t>
            </a:r>
            <a:br>
              <a:rPr lang="en-US" sz="2800" dirty="0">
                <a:solidFill>
                  <a:schemeClr val="tx2"/>
                </a:solidFill>
                <a:latin typeface="+mj-lt"/>
              </a:rPr>
            </a:br>
            <a:r>
              <a:rPr lang="en-US" sz="2800" b="1" dirty="0">
                <a:solidFill>
                  <a:schemeClr val="tx2"/>
                </a:solidFill>
                <a:latin typeface="+mj-lt"/>
              </a:rPr>
              <a:t>Answer: </a:t>
            </a:r>
            <a:r>
              <a:rPr lang="en-US" sz="2800" dirty="0">
                <a:solidFill>
                  <a:schemeClr val="tx2"/>
                </a:solidFill>
                <a:latin typeface="+mj-lt"/>
              </a:rPr>
              <a:t>less than 6 years old</a:t>
            </a:r>
          </a:p>
          <a:p>
            <a:pPr algn="r"/>
            <a:endParaRPr lang="en-US" sz="2800" dirty="0">
              <a:solidFill>
                <a:schemeClr val="tx2"/>
              </a:solidFill>
              <a:latin typeface="+mj-lt"/>
            </a:endParaRPr>
          </a:p>
          <a:p>
            <a:pPr algn="r"/>
            <a:r>
              <a:rPr lang="en-US" sz="3600" b="1" dirty="0">
                <a:solidFill>
                  <a:schemeClr val="accent1"/>
                </a:solidFill>
                <a:latin typeface="+mj-lt"/>
              </a:rPr>
              <a:t>Pass the quizzes round to other groups for them to complete.</a:t>
            </a:r>
          </a:p>
          <a:p>
            <a:pPr algn="r"/>
            <a:endParaRPr lang="en-US" sz="3600" b="1" dirty="0">
              <a:solidFill>
                <a:schemeClr val="accent1"/>
              </a:solidFill>
              <a:latin typeface="+mj-lt"/>
            </a:endParaRPr>
          </a:p>
          <a:p>
            <a:pPr algn="r"/>
            <a:r>
              <a:rPr lang="en-US" sz="3600" b="1" dirty="0">
                <a:solidFill>
                  <a:schemeClr val="accent1"/>
                </a:solidFill>
                <a:latin typeface="+mj-lt"/>
              </a:rPr>
              <a:t>What questions did you find easiest/most difficult to answer?</a:t>
            </a:r>
          </a:p>
          <a:p>
            <a:pPr algn="r"/>
            <a:endParaRPr lang="en-US" sz="3600" b="1" dirty="0">
              <a:solidFill>
                <a:schemeClr val="accent1"/>
              </a:solidFill>
              <a:latin typeface="+mj-lt"/>
            </a:endParaRPr>
          </a:p>
          <a:p>
            <a:pPr algn="r"/>
            <a:endParaRPr lang="en-US" sz="3600" b="1" dirty="0">
              <a:solidFill>
                <a:schemeClr val="accent1"/>
              </a:solidFill>
              <a:latin typeface="+mj-lt"/>
            </a:endParaRPr>
          </a:p>
          <a:p>
            <a:pPr algn="r"/>
            <a:endParaRPr lang="en-US" sz="280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27568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43CAA1-7A6C-302E-734A-6084D56511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90845351-7FE6-20A1-939F-E2F087800B1E}"/>
              </a:ext>
            </a:extLst>
          </p:cNvPr>
          <p:cNvSpPr/>
          <p:nvPr/>
        </p:nvSpPr>
        <p:spPr>
          <a:xfrm rot="5400000">
            <a:off x="0" y="5143500"/>
            <a:ext cx="5143500" cy="5143500"/>
          </a:xfrm>
          <a:custGeom>
            <a:avLst/>
            <a:gdLst>
              <a:gd name="connsiteX0" fmla="*/ 5143500 w 5143500"/>
              <a:gd name="connsiteY0" fmla="*/ 0 h 5143500"/>
              <a:gd name="connsiteX1" fmla="*/ 5143500 w 5143500"/>
              <a:gd name="connsiteY1" fmla="*/ 5143500 h 5143500"/>
              <a:gd name="connsiteX2" fmla="*/ 0 w 5143500"/>
              <a:gd name="connsiteY2" fmla="*/ 5143500 h 5143500"/>
              <a:gd name="connsiteX3" fmla="*/ 5143500 w 5143500"/>
              <a:gd name="connsiteY3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43500" h="5143500">
                <a:moveTo>
                  <a:pt x="5143500" y="0"/>
                </a:moveTo>
                <a:lnTo>
                  <a:pt x="5143500" y="5143500"/>
                </a:lnTo>
                <a:lnTo>
                  <a:pt x="0" y="5143500"/>
                </a:lnTo>
                <a:cubicBezTo>
                  <a:pt x="0" y="2302823"/>
                  <a:pt x="2302823" y="0"/>
                  <a:pt x="5143500" y="0"/>
                </a:cubicBezTo>
                <a:close/>
              </a:path>
            </a:pathLst>
          </a:cu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B7AA2C-84F9-A419-0AFA-F29027546710}"/>
              </a:ext>
            </a:extLst>
          </p:cNvPr>
          <p:cNvSpPr txBox="1"/>
          <p:nvPr/>
        </p:nvSpPr>
        <p:spPr>
          <a:xfrm>
            <a:off x="762000" y="6732181"/>
            <a:ext cx="514350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500" b="1">
                <a:solidFill>
                  <a:schemeClr val="bg1"/>
                </a:solidFill>
                <a:latin typeface="+mj-lt"/>
              </a:rPr>
              <a:t>02</a:t>
            </a:r>
            <a:endParaRPr lang="uk-UA" sz="225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386AFD6-FA68-05BB-1BA3-E078D0F021F0}"/>
              </a:ext>
            </a:extLst>
          </p:cNvPr>
          <p:cNvSpPr txBox="1"/>
          <p:nvPr/>
        </p:nvSpPr>
        <p:spPr>
          <a:xfrm>
            <a:off x="5543550" y="1257300"/>
            <a:ext cx="73342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1"/>
                </a:solidFill>
              </a:rPr>
              <a:t>OPTION 2</a:t>
            </a:r>
            <a:br>
              <a:rPr lang="en-US" sz="4400" b="1" dirty="0">
                <a:solidFill>
                  <a:schemeClr val="accent1"/>
                </a:solidFill>
              </a:rPr>
            </a:br>
            <a:r>
              <a:rPr lang="en-US" sz="4400" b="1" dirty="0"/>
              <a:t>FIVE-STAR HUMANS</a:t>
            </a:r>
            <a:endParaRPr lang="uk-UA" sz="4400" b="1" dirty="0">
              <a:solidFill>
                <a:schemeClr val="accent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F2D75C7-496D-4BDE-4598-B5FB08E21244}"/>
              </a:ext>
            </a:extLst>
          </p:cNvPr>
          <p:cNvSpPr txBox="1"/>
          <p:nvPr/>
        </p:nvSpPr>
        <p:spPr>
          <a:xfrm>
            <a:off x="7239000" y="3404562"/>
            <a:ext cx="92964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1"/>
                </a:solidFill>
                <a:latin typeface="+mj-lt"/>
              </a:rPr>
              <a:t>In small groups, emulate the five-star rating system about car safety and apply to humans: </a:t>
            </a:r>
          </a:p>
          <a:p>
            <a:endParaRPr lang="en-US" sz="3600" b="1" dirty="0">
              <a:solidFill>
                <a:schemeClr val="accent1"/>
              </a:solidFill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  <a:latin typeface="+mj-lt"/>
              </a:rPr>
              <a:t>What are the five markers of a safer driver?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2"/>
              </a:solidFill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  <a:latin typeface="+mj-lt"/>
              </a:rPr>
              <a:t>How can drivers set themselves and others up for success in advance and in the moment? </a:t>
            </a:r>
          </a:p>
        </p:txBody>
      </p:sp>
    </p:spTree>
    <p:extLst>
      <p:ext uri="{BB962C8B-B14F-4D97-AF65-F5344CB8AC3E}">
        <p14:creationId xmlns:p14="http://schemas.microsoft.com/office/powerpoint/2010/main" val="1228393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B296BC-27A8-51D0-1E72-088F35BE9E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A666FA6-B2B0-4DA8-224A-84C64495C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00" y="571411"/>
            <a:ext cx="5981700" cy="1962076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what helps make a car</a:t>
            </a:r>
            <a:br>
              <a:rPr lang="en-US" dirty="0"/>
            </a:br>
            <a:r>
              <a:rPr lang="en-US" dirty="0"/>
              <a:t>safe to drive?</a:t>
            </a:r>
            <a:endParaRPr lang="uk-UA" dirty="0">
              <a:solidFill>
                <a:schemeClr val="accent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C215C3-D261-FFF4-BB93-39BCEFCEC4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8</a:t>
            </a:fld>
            <a:endParaRPr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7465CEE-A189-B8BD-3574-01F374D1C4E6}"/>
              </a:ext>
            </a:extLst>
          </p:cNvPr>
          <p:cNvSpPr txBox="1"/>
          <p:nvPr/>
        </p:nvSpPr>
        <p:spPr>
          <a:xfrm>
            <a:off x="7073573" y="4161741"/>
            <a:ext cx="79378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In groups, return to your paper from the beginning of the session. </a:t>
            </a:r>
            <a:r>
              <a:rPr lang="en-GB" sz="4000" b="1" dirty="0">
                <a:solidFill>
                  <a:schemeClr val="accent1"/>
                </a:solidFill>
              </a:rPr>
              <a:t>Can you add any more ideas?</a:t>
            </a:r>
          </a:p>
        </p:txBody>
      </p:sp>
      <p:pic>
        <p:nvPicPr>
          <p:cNvPr id="12" name="Graphic 11" descr="Group brainstorm with solid fill">
            <a:extLst>
              <a:ext uri="{FF2B5EF4-FFF2-40B4-BE49-F238E27FC236}">
                <a16:creationId xmlns:a16="http://schemas.microsoft.com/office/drawing/2014/main" id="{18D283AB-7188-4DD6-1B99-C941346697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51627" y="3632527"/>
            <a:ext cx="2806373" cy="280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83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33BDE7-F637-435C-1B05-1D4BCB42DC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BD182-FDB2-302A-26B6-DCC1ACD4E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00" y="571411"/>
            <a:ext cx="5448300" cy="1338828"/>
          </a:xfrm>
        </p:spPr>
        <p:txBody>
          <a:bodyPr/>
          <a:lstStyle/>
          <a:p>
            <a:r>
              <a:rPr lang="en-US" dirty="0"/>
              <a:t>learning</a:t>
            </a:r>
            <a:br>
              <a:rPr lang="en-US" dirty="0"/>
            </a:br>
            <a:r>
              <a:rPr lang="en-US" dirty="0">
                <a:solidFill>
                  <a:schemeClr val="accent1"/>
                </a:solidFill>
              </a:rPr>
              <a:t>intentions</a:t>
            </a:r>
            <a:endParaRPr lang="uk-UA" dirty="0">
              <a:solidFill>
                <a:schemeClr val="accent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07FCD8-ED0C-7D46-10B1-5C5992D5EE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9</a:t>
            </a:fld>
            <a:endParaRPr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9C45EE0-CDD9-4872-1787-A83CEF8BB488}"/>
              </a:ext>
            </a:extLst>
          </p:cNvPr>
          <p:cNvGrpSpPr/>
          <p:nvPr/>
        </p:nvGrpSpPr>
        <p:grpSpPr>
          <a:xfrm>
            <a:off x="7919386" y="2476500"/>
            <a:ext cx="8006414" cy="1662184"/>
            <a:chOff x="3600450" y="2612814"/>
            <a:chExt cx="8006414" cy="166218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7A7A66E-0E83-E1C3-2306-5CC1D3FC2855}"/>
                </a:ext>
              </a:extLst>
            </p:cNvPr>
            <p:cNvGrpSpPr/>
            <p:nvPr/>
          </p:nvGrpSpPr>
          <p:grpSpPr>
            <a:xfrm>
              <a:off x="3807191" y="2612814"/>
              <a:ext cx="7799673" cy="1525858"/>
              <a:chOff x="3807191" y="2612814"/>
              <a:chExt cx="7799673" cy="1525858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5E034F7-C449-90E4-35BD-F202CF62EDC9}"/>
                  </a:ext>
                </a:extLst>
              </p:cNvPr>
              <p:cNvSpPr txBox="1"/>
              <p:nvPr/>
            </p:nvSpPr>
            <p:spPr>
              <a:xfrm>
                <a:off x="3807191" y="2612814"/>
                <a:ext cx="759293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latin typeface="+mj-lt"/>
                  </a:rPr>
                  <a:t>personal </a:t>
                </a:r>
                <a:r>
                  <a:rPr lang="en-US" sz="3600" dirty="0">
                    <a:solidFill>
                      <a:schemeClr val="accent1"/>
                    </a:solidFill>
                    <a:latin typeface="+mj-lt"/>
                  </a:rPr>
                  <a:t>safety</a:t>
                </a:r>
                <a:endParaRPr lang="uk-UA" sz="3600" dirty="0">
                  <a:solidFill>
                    <a:schemeClr val="accent1"/>
                  </a:solidFill>
                  <a:latin typeface="+mj-lt"/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DD01653-7BF5-6FF6-99EA-D209AF32A5EF}"/>
                  </a:ext>
                </a:extLst>
              </p:cNvPr>
              <p:cNvSpPr txBox="1"/>
              <p:nvPr/>
            </p:nvSpPr>
            <p:spPr>
              <a:xfrm>
                <a:off x="3807192" y="3246120"/>
                <a:ext cx="7799672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tx2"/>
                    </a:solidFill>
                  </a:rPr>
                  <a:t>I am learning how to assess and manage risk and personal safety in a wide range of contexts</a:t>
                </a:r>
                <a:r>
                  <a:rPr lang="en-US" sz="2800" dirty="0">
                    <a:solidFill>
                      <a:schemeClr val="tx2"/>
                    </a:solidFill>
                  </a:rPr>
                  <a:t>.</a:t>
                </a:r>
              </a:p>
            </p:txBody>
          </p:sp>
        </p:grp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6F811C7-91B2-7702-FDDD-A6ECB31AC6E0}"/>
                </a:ext>
              </a:extLst>
            </p:cNvPr>
            <p:cNvCxnSpPr/>
            <p:nvPr/>
          </p:nvCxnSpPr>
          <p:spPr>
            <a:xfrm>
              <a:off x="3600450" y="2759295"/>
              <a:ext cx="0" cy="1515703"/>
            </a:xfrm>
            <a:prstGeom prst="line">
              <a:avLst/>
            </a:prstGeom>
            <a:ln w="25400" cap="sq">
              <a:solidFill>
                <a:schemeClr val="accent2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18BBE22-BAD0-7FAF-9BD5-D15D59B23BA7}"/>
              </a:ext>
            </a:extLst>
          </p:cNvPr>
          <p:cNvGrpSpPr/>
          <p:nvPr/>
        </p:nvGrpSpPr>
        <p:grpSpPr>
          <a:xfrm>
            <a:off x="7919386" y="6728485"/>
            <a:ext cx="7799678" cy="1662184"/>
            <a:chOff x="3600450" y="6864799"/>
            <a:chExt cx="7799678" cy="1662184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DA357FE-D934-66A3-2934-8683A067368C}"/>
                </a:ext>
              </a:extLst>
            </p:cNvPr>
            <p:cNvGrpSpPr/>
            <p:nvPr/>
          </p:nvGrpSpPr>
          <p:grpSpPr>
            <a:xfrm>
              <a:off x="3807191" y="6864799"/>
              <a:ext cx="7592937" cy="1477328"/>
              <a:chOff x="3807191" y="6864799"/>
              <a:chExt cx="7592937" cy="1477328"/>
            </a:xfrm>
          </p:grpSpPr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D8C9BD5-592F-F1A3-D175-0AB424115216}"/>
                  </a:ext>
                </a:extLst>
              </p:cNvPr>
              <p:cNvSpPr txBox="1"/>
              <p:nvPr/>
            </p:nvSpPr>
            <p:spPr>
              <a:xfrm>
                <a:off x="3807191" y="6864799"/>
                <a:ext cx="759293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latin typeface="+mj-lt"/>
                  </a:rPr>
                  <a:t>vehicle </a:t>
                </a:r>
                <a:r>
                  <a:rPr lang="en-US" sz="3600" dirty="0">
                    <a:solidFill>
                      <a:schemeClr val="accent1"/>
                    </a:solidFill>
                    <a:latin typeface="+mj-lt"/>
                  </a:rPr>
                  <a:t>safety</a:t>
                </a:r>
                <a:endParaRPr lang="uk-UA" sz="3600" dirty="0">
                  <a:solidFill>
                    <a:schemeClr val="accent1"/>
                  </a:solidFill>
                  <a:latin typeface="+mj-lt"/>
                </a:endParaRP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B516081-7D60-C42C-BC77-F34EA3534815}"/>
                  </a:ext>
                </a:extLst>
              </p:cNvPr>
              <p:cNvSpPr txBox="1"/>
              <p:nvPr/>
            </p:nvSpPr>
            <p:spPr>
              <a:xfrm>
                <a:off x="3807198" y="7511130"/>
                <a:ext cx="759293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tx2"/>
                    </a:solidFill>
                  </a:rPr>
                  <a:t>I am learning to </a:t>
                </a:r>
                <a:r>
                  <a:rPr lang="en-US" sz="2400" dirty="0" err="1">
                    <a:solidFill>
                      <a:schemeClr val="tx2"/>
                    </a:solidFill>
                  </a:rPr>
                  <a:t>recognise</a:t>
                </a:r>
                <a:r>
                  <a:rPr lang="en-US" sz="2400" dirty="0">
                    <a:solidFill>
                      <a:schemeClr val="tx2"/>
                    </a:solidFill>
                  </a:rPr>
                  <a:t> how to make informed choices about vehicle safety.</a:t>
                </a:r>
              </a:p>
            </p:txBody>
          </p:sp>
        </p:grp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7D1FBC2C-2CC3-3579-4C3F-0B748039B22B}"/>
                </a:ext>
              </a:extLst>
            </p:cNvPr>
            <p:cNvCxnSpPr/>
            <p:nvPr/>
          </p:nvCxnSpPr>
          <p:spPr>
            <a:xfrm>
              <a:off x="3600450" y="7011280"/>
              <a:ext cx="0" cy="1515703"/>
            </a:xfrm>
            <a:prstGeom prst="line">
              <a:avLst/>
            </a:prstGeom>
            <a:ln w="25400" cap="sq">
              <a:solidFill>
                <a:schemeClr val="accent2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28F964E-D90C-3276-C183-BC92261507B7}"/>
              </a:ext>
            </a:extLst>
          </p:cNvPr>
          <p:cNvGrpSpPr/>
          <p:nvPr/>
        </p:nvGrpSpPr>
        <p:grpSpPr>
          <a:xfrm>
            <a:off x="7919386" y="4602492"/>
            <a:ext cx="7799678" cy="1662184"/>
            <a:chOff x="3600450" y="4738806"/>
            <a:chExt cx="7799678" cy="166218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EE8DA1B-03BB-D8E5-975B-9AAE21E6D68E}"/>
                </a:ext>
              </a:extLst>
            </p:cNvPr>
            <p:cNvGrpSpPr/>
            <p:nvPr/>
          </p:nvGrpSpPr>
          <p:grpSpPr>
            <a:xfrm>
              <a:off x="3807191" y="4738806"/>
              <a:ext cx="7592937" cy="1468863"/>
              <a:chOff x="3807191" y="4738806"/>
              <a:chExt cx="7592937" cy="1468863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6AE2683-8565-0142-B2CD-79472F562688}"/>
                  </a:ext>
                </a:extLst>
              </p:cNvPr>
              <p:cNvSpPr txBox="1"/>
              <p:nvPr/>
            </p:nvSpPr>
            <p:spPr>
              <a:xfrm>
                <a:off x="3807191" y="4738806"/>
                <a:ext cx="759293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latin typeface="+mj-lt"/>
                  </a:rPr>
                  <a:t>when </a:t>
                </a:r>
                <a:r>
                  <a:rPr lang="en-US" sz="3600" dirty="0">
                    <a:solidFill>
                      <a:schemeClr val="accent1"/>
                    </a:solidFill>
                    <a:latin typeface="+mj-lt"/>
                  </a:rPr>
                  <a:t>travelling</a:t>
                </a:r>
                <a:endParaRPr lang="uk-UA" sz="3600" dirty="0">
                  <a:solidFill>
                    <a:schemeClr val="accent1"/>
                  </a:solidFill>
                  <a:latin typeface="+mj-lt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4E93EC6-D434-9338-2CD3-257C26D77D67}"/>
                  </a:ext>
                </a:extLst>
              </p:cNvPr>
              <p:cNvSpPr txBox="1"/>
              <p:nvPr/>
            </p:nvSpPr>
            <p:spPr>
              <a:xfrm>
                <a:off x="3807192" y="5376672"/>
                <a:ext cx="703225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tx2"/>
                    </a:solidFill>
                  </a:rPr>
                  <a:t>I am developing strategies to manage personal safety in relation to travel.</a:t>
                </a:r>
              </a:p>
            </p:txBody>
          </p:sp>
        </p:grp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0732FDCB-9C8E-14F3-D1A6-A92270B28DE3}"/>
                </a:ext>
              </a:extLst>
            </p:cNvPr>
            <p:cNvCxnSpPr/>
            <p:nvPr/>
          </p:nvCxnSpPr>
          <p:spPr>
            <a:xfrm>
              <a:off x="3600450" y="4885287"/>
              <a:ext cx="0" cy="1515703"/>
            </a:xfrm>
            <a:prstGeom prst="line">
              <a:avLst/>
            </a:prstGeom>
            <a:ln w="25400" cap="sq">
              <a:solidFill>
                <a:schemeClr val="accent2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Graphic 16" descr="Steering Wheel outline">
            <a:extLst>
              <a:ext uri="{FF2B5EF4-FFF2-40B4-BE49-F238E27FC236}">
                <a16:creationId xmlns:a16="http://schemas.microsoft.com/office/drawing/2014/main" id="{390BD057-4F76-3FC4-B2A4-96014AD49A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46528" y="4971613"/>
            <a:ext cx="914400" cy="914400"/>
          </a:xfrm>
          <a:prstGeom prst="rect">
            <a:avLst/>
          </a:prstGeom>
        </p:spPr>
      </p:pic>
      <p:pic>
        <p:nvPicPr>
          <p:cNvPr id="21" name="Graphic 20" descr="User outline">
            <a:extLst>
              <a:ext uri="{FF2B5EF4-FFF2-40B4-BE49-F238E27FC236}">
                <a16:creationId xmlns:a16="http://schemas.microsoft.com/office/drawing/2014/main" id="{DF6E8E8B-F2F3-716A-F516-C82FD338DD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47070" y="2923632"/>
            <a:ext cx="914400" cy="914400"/>
          </a:xfrm>
          <a:prstGeom prst="rect">
            <a:avLst/>
          </a:prstGeom>
        </p:spPr>
      </p:pic>
      <p:pic>
        <p:nvPicPr>
          <p:cNvPr id="12" name="Graphic 11" descr="Badge Question Mark with solid fill">
            <a:extLst>
              <a:ext uri="{FF2B5EF4-FFF2-40B4-BE49-F238E27FC236}">
                <a16:creationId xmlns:a16="http://schemas.microsoft.com/office/drawing/2014/main" id="{C6E47E2F-0FAE-9922-21E8-4C681B2109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76308" y="2546976"/>
            <a:ext cx="2202454" cy="220245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D24FDB6-AFB7-BA57-EAA3-FABE5028FDC5}"/>
              </a:ext>
            </a:extLst>
          </p:cNvPr>
          <p:cNvSpPr txBox="1"/>
          <p:nvPr/>
        </p:nvSpPr>
        <p:spPr>
          <a:xfrm>
            <a:off x="956611" y="4917311"/>
            <a:ext cx="46418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/>
                </a:solidFill>
              </a:rPr>
              <a:t>Have these been met?</a:t>
            </a:r>
          </a:p>
          <a:p>
            <a:pPr algn="ctr"/>
            <a:endParaRPr lang="en-US" sz="3200" dirty="0"/>
          </a:p>
          <a:p>
            <a:pPr algn="ctr"/>
            <a:r>
              <a:rPr lang="en-US" sz="3200" b="1" dirty="0">
                <a:solidFill>
                  <a:schemeClr val="accent1"/>
                </a:solidFill>
              </a:rPr>
              <a:t>Next steps </a:t>
            </a:r>
            <a:r>
              <a:rPr lang="en-US" sz="3200" dirty="0"/>
              <a:t>- what would you like to develop or learn about in the future?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sp>
        <p:nvSpPr>
          <p:cNvPr id="16" name="Left Brace 15">
            <a:extLst>
              <a:ext uri="{FF2B5EF4-FFF2-40B4-BE49-F238E27FC236}">
                <a16:creationId xmlns:a16="http://schemas.microsoft.com/office/drawing/2014/main" id="{463AC81B-A7CD-8A1A-FC7A-1837081A40CF}"/>
              </a:ext>
            </a:extLst>
          </p:cNvPr>
          <p:cNvSpPr/>
          <p:nvPr/>
        </p:nvSpPr>
        <p:spPr>
          <a:xfrm>
            <a:off x="5486400" y="2476500"/>
            <a:ext cx="1420028" cy="6172200"/>
          </a:xfrm>
          <a:prstGeom prst="leftBrace">
            <a:avLst>
              <a:gd name="adj1" fmla="val 38899"/>
              <a:gd name="adj2" fmla="val 44239"/>
            </a:avLst>
          </a:prstGeom>
          <a:ln>
            <a:headEnd type="none"/>
            <a:tailEnd type="non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 descr="Car Mechanic outline">
            <a:extLst>
              <a:ext uri="{FF2B5EF4-FFF2-40B4-BE49-F238E27FC236}">
                <a16:creationId xmlns:a16="http://schemas.microsoft.com/office/drawing/2014/main" id="{4DB0273D-BBCC-5EAE-733C-BC5FB6673E6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675688" y="701959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01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</p:sld>
</file>

<file path=ppt/theme/theme1.xml><?xml version="1.0" encoding="utf-8"?>
<a:theme xmlns:a="http://schemas.openxmlformats.org/drawingml/2006/main" name="GENARAL LAYOUTS">
  <a:themeElements>
    <a:clrScheme name="SIMPLICITY - Coral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FF7F50"/>
      </a:accent1>
      <a:accent2>
        <a:srgbClr val="C0C0C8"/>
      </a:accent2>
      <a:accent3>
        <a:srgbClr val="FF7F50"/>
      </a:accent3>
      <a:accent4>
        <a:srgbClr val="FF7F50"/>
      </a:accent4>
      <a:accent5>
        <a:srgbClr val="FF7F50"/>
      </a:accent5>
      <a:accent6>
        <a:srgbClr val="FF7F50"/>
      </a:accent6>
      <a:hlink>
        <a:srgbClr val="FB4300"/>
      </a:hlink>
      <a:folHlink>
        <a:srgbClr val="FFB295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AM SLIDES">
  <a:themeElements>
    <a:clrScheme name="SIMPLICITY - Orange Boom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FF7F50"/>
      </a:accent1>
      <a:accent2>
        <a:srgbClr val="C0C0C8"/>
      </a:accent2>
      <a:accent3>
        <a:srgbClr val="FF7F50"/>
      </a:accent3>
      <a:accent4>
        <a:srgbClr val="FF7F50"/>
      </a:accent4>
      <a:accent5>
        <a:srgbClr val="FF7F50"/>
      </a:accent5>
      <a:accent6>
        <a:srgbClr val="FF7F50"/>
      </a:accent6>
      <a:hlink>
        <a:srgbClr val="FB4300"/>
      </a:hlink>
      <a:folHlink>
        <a:srgbClr val="FFB295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LIDES WITH IMAGES">
  <a:themeElements>
    <a:clrScheme name="SIMPLICITY - Orange Boom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FF7F50"/>
      </a:accent1>
      <a:accent2>
        <a:srgbClr val="C0C0C8"/>
      </a:accent2>
      <a:accent3>
        <a:srgbClr val="FF7F50"/>
      </a:accent3>
      <a:accent4>
        <a:srgbClr val="FF7F50"/>
      </a:accent4>
      <a:accent5>
        <a:srgbClr val="FF7F50"/>
      </a:accent5>
      <a:accent6>
        <a:srgbClr val="FF7F50"/>
      </a:accent6>
      <a:hlink>
        <a:srgbClr val="FB4300"/>
      </a:hlink>
      <a:folHlink>
        <a:srgbClr val="FFB295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PORTFOLIO">
  <a:themeElements>
    <a:clrScheme name="SIMPLICITY - Orange Boom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FF7F50"/>
      </a:accent1>
      <a:accent2>
        <a:srgbClr val="C0C0C8"/>
      </a:accent2>
      <a:accent3>
        <a:srgbClr val="FF7F50"/>
      </a:accent3>
      <a:accent4>
        <a:srgbClr val="FF7F50"/>
      </a:accent4>
      <a:accent5>
        <a:srgbClr val="FF7F50"/>
      </a:accent5>
      <a:accent6>
        <a:srgbClr val="FF7F50"/>
      </a:accent6>
      <a:hlink>
        <a:srgbClr val="FB4300"/>
      </a:hlink>
      <a:folHlink>
        <a:srgbClr val="FFB295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558</Words>
  <Application>Microsoft Office PowerPoint</Application>
  <PresentationFormat>Custom</PresentationFormat>
  <Paragraphs>68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GENARAL LAYOUTS</vt:lpstr>
      <vt:lpstr>TEAM SLIDES</vt:lpstr>
      <vt:lpstr>SLIDES WITH IMAGES</vt:lpstr>
      <vt:lpstr>PORTFOLIO</vt:lpstr>
      <vt:lpstr>PowerPoint Presentation</vt:lpstr>
      <vt:lpstr>group  agreement</vt:lpstr>
      <vt:lpstr>learning intentions</vt:lpstr>
      <vt:lpstr>what helps make a car safe to drive?</vt:lpstr>
      <vt:lpstr>vehicle  safety</vt:lpstr>
      <vt:lpstr>PowerPoint Presentation</vt:lpstr>
      <vt:lpstr>PowerPoint Presentation</vt:lpstr>
      <vt:lpstr>what helps make a car safe to drive?</vt:lpstr>
      <vt:lpstr>learning intentions</vt:lpstr>
      <vt:lpstr>take-away facts</vt:lpstr>
      <vt:lpstr>find out  more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Палотенце</dc:creator>
  <cp:lastModifiedBy>Elizabeth Box</cp:lastModifiedBy>
  <cp:revision>895</cp:revision>
  <dcterms:created xsi:type="dcterms:W3CDTF">2015-01-20T11:47:48Z</dcterms:created>
  <dcterms:modified xsi:type="dcterms:W3CDTF">2026-03-10T18:14:43Z</dcterms:modified>
</cp:coreProperties>
</file>