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02" r:id="rId2"/>
    <p:sldMasterId id="2147483674" r:id="rId3"/>
    <p:sldMasterId id="2147483677" r:id="rId4"/>
  </p:sldMasterIdLst>
  <p:notesMasterIdLst>
    <p:notesMasterId r:id="rId18"/>
  </p:notesMasterIdLst>
  <p:sldIdLst>
    <p:sldId id="634" r:id="rId5"/>
    <p:sldId id="635" r:id="rId6"/>
    <p:sldId id="636" r:id="rId7"/>
    <p:sldId id="638" r:id="rId8"/>
    <p:sldId id="645" r:id="rId9"/>
    <p:sldId id="646" r:id="rId10"/>
    <p:sldId id="647" r:id="rId11"/>
    <p:sldId id="641" r:id="rId12"/>
    <p:sldId id="648" r:id="rId13"/>
    <p:sldId id="649" r:id="rId14"/>
    <p:sldId id="642" r:id="rId15"/>
    <p:sldId id="643" r:id="rId16"/>
    <p:sldId id="650" r:id="rId17"/>
  </p:sldIdLst>
  <p:sldSz cx="18288000" cy="10287000"/>
  <p:notesSz cx="6858000" cy="91440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541"/>
    <a:srgbClr val="A0192A"/>
    <a:srgbClr val="FFD574"/>
    <a:srgbClr val="24B2A0"/>
    <a:srgbClr val="F26B6C"/>
    <a:srgbClr val="64D4EA"/>
    <a:srgbClr val="4CCCE6"/>
    <a:srgbClr val="6CD5EA"/>
    <a:srgbClr val="2BC3E1"/>
    <a:srgbClr val="57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9"/>
    <p:restoredTop sz="96325" autoAdjust="0"/>
  </p:normalViewPr>
  <p:slideViewPr>
    <p:cSldViewPr>
      <p:cViewPr varScale="1">
        <p:scale>
          <a:sx n="72" d="100"/>
          <a:sy n="72" d="100"/>
        </p:scale>
        <p:origin x="738" y="6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</p:bld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0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33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65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1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26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pic>
        <p:nvPicPr>
          <p:cNvPr id="6" name="Picture 5" descr="A colorful text with a road&#10;&#10;Description automatically generated">
            <a:extLst>
              <a:ext uri="{FF2B5EF4-FFF2-40B4-BE49-F238E27FC236}">
                <a16:creationId xmlns:a16="http://schemas.microsoft.com/office/drawing/2014/main" id="{3BAACB69-A8FE-5D61-FD8F-DD99C5B86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3" name="Picture 2" descr="A colorful text with a road&#10;&#10;Description automatically generated">
            <a:extLst>
              <a:ext uri="{FF2B5EF4-FFF2-40B4-BE49-F238E27FC236}">
                <a16:creationId xmlns:a16="http://schemas.microsoft.com/office/drawing/2014/main" id="{0B05E7F3-45F5-CFA8-F509-FDB30B572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6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1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0" grpId="1"/>
      <p:bldP spid="6" grpId="1"/>
    </p:bld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0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3" name="Picture 2" descr="A colorful text with a road&#10;&#10;Description automatically generated">
            <a:extLst>
              <a:ext uri="{FF2B5EF4-FFF2-40B4-BE49-F238E27FC236}">
                <a16:creationId xmlns:a16="http://schemas.microsoft.com/office/drawing/2014/main" id="{15303F93-4A87-9875-5348-963A313A39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21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9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9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61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6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8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30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8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pic>
        <p:nvPicPr>
          <p:cNvPr id="6" name="Picture 5" descr="A colorful text with a road&#10;&#10;Description automatically generated">
            <a:extLst>
              <a:ext uri="{FF2B5EF4-FFF2-40B4-BE49-F238E27FC236}">
                <a16:creationId xmlns:a16="http://schemas.microsoft.com/office/drawing/2014/main" id="{8A2C213B-63C5-DE8E-15BA-AFC2F36836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3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3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7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9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5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1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12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12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7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6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pic>
        <p:nvPicPr>
          <p:cNvPr id="3" name="Picture 2" descr="A colorful text with a road&#10;&#10;Description automatically generated">
            <a:extLst>
              <a:ext uri="{FF2B5EF4-FFF2-40B4-BE49-F238E27FC236}">
                <a16:creationId xmlns:a16="http://schemas.microsoft.com/office/drawing/2014/main" id="{5BA558B6-63A7-5AC7-97C4-23F5AD52B0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olorful text with a road&#10;&#10;Description automatically generated">
            <a:extLst>
              <a:ext uri="{FF2B5EF4-FFF2-40B4-BE49-F238E27FC236}">
                <a16:creationId xmlns:a16="http://schemas.microsoft.com/office/drawing/2014/main" id="{15E8463F-0A56-2A04-6EA3-D9B90BBEB8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55581"/>
            <a:ext cx="1501755" cy="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93" r:id="rId3"/>
    <p:sldLayoutId id="2147483680" r:id="rId4"/>
    <p:sldLayoutId id="2147483697" r:id="rId5"/>
    <p:sldLayoutId id="2147483698" r:id="rId6"/>
    <p:sldLayoutId id="214748373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2" r:id="rId2"/>
    <p:sldLayoutId id="2147483731" r:id="rId3"/>
    <p:sldLayoutId id="2147483701" r:id="rId4"/>
    <p:sldLayoutId id="2147483700" r:id="rId5"/>
    <p:sldLayoutId id="2147483699" r:id="rId6"/>
    <p:sldLayoutId id="2147483668" r:id="rId7"/>
    <p:sldLayoutId id="2147483670" r:id="rId8"/>
    <p:sldLayoutId id="2147483671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6" r:id="rId8"/>
    <p:sldLayoutId id="2147483727" r:id="rId9"/>
    <p:sldLayoutId id="2147483721" r:id="rId10"/>
    <p:sldLayoutId id="2147483722" r:id="rId11"/>
    <p:sldLayoutId id="2147483723" r:id="rId12"/>
    <p:sldLayoutId id="2147483679" r:id="rId13"/>
    <p:sldLayoutId id="2147483724" r:id="rId14"/>
    <p:sldLayoutId id="2147483689" r:id="rId15"/>
    <p:sldLayoutId id="2147483682" r:id="rId16"/>
    <p:sldLayoutId id="2147483683" r:id="rId17"/>
    <p:sldLayoutId id="2147483685" r:id="rId18"/>
    <p:sldLayoutId id="2147483686" r:id="rId19"/>
    <p:sldLayoutId id="2147483688" r:id="rId20"/>
    <p:sldLayoutId id="2147483687" r:id="rId21"/>
    <p:sldLayoutId id="2147483684" r:id="rId22"/>
    <p:sldLayoutId id="2147483667" r:id="rId23"/>
    <p:sldLayoutId id="2147483733" r:id="rId2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RMmTVky4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GRMmTVky4c?feature=oembed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AI21z9nek8?start=615&amp;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C9182-B46B-4D46-631F-FB4600642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text with a road&#10;&#10;Description automatically generated">
            <a:extLst>
              <a:ext uri="{FF2B5EF4-FFF2-40B4-BE49-F238E27FC236}">
                <a16:creationId xmlns:a16="http://schemas.microsoft.com/office/drawing/2014/main" id="{47836503-F6B3-9D6A-343A-3C79F0BD4B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582800"/>
            <a:ext cx="10782298" cy="71163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36076B-DA22-78ED-7A21-785F6A1C4643}"/>
              </a:ext>
            </a:extLst>
          </p:cNvPr>
          <p:cNvSpPr/>
          <p:nvPr/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24B2A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B006B-AC34-0FE2-355E-0AE98291E45C}"/>
              </a:ext>
            </a:extLst>
          </p:cNvPr>
          <p:cNvSpPr txBox="1"/>
          <p:nvPr/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1A354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Lesson #3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Managing fatigue and speed.</a:t>
            </a:r>
          </a:p>
        </p:txBody>
      </p:sp>
    </p:spTree>
    <p:extLst>
      <p:ext uri="{BB962C8B-B14F-4D97-AF65-F5344CB8AC3E}">
        <p14:creationId xmlns:p14="http://schemas.microsoft.com/office/powerpoint/2010/main" val="19653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4243D-E9ED-52F1-169E-6C8A40247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927C16-36F6-3701-20D5-00E1F6F9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reflection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activity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F6518-18E9-5286-60D4-E7F9C05FFC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10</a:t>
            </a:fld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DE864C-30A0-958D-23BB-E9CEAE74E492}"/>
              </a:ext>
            </a:extLst>
          </p:cNvPr>
          <p:cNvSpPr txBox="1"/>
          <p:nvPr/>
        </p:nvSpPr>
        <p:spPr>
          <a:xfrm>
            <a:off x="7454573" y="4161741"/>
            <a:ext cx="8014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How can use your knowledge of yourself to become the </a:t>
            </a:r>
            <a:r>
              <a:rPr lang="en-US" sz="4000" b="1" dirty="0">
                <a:solidFill>
                  <a:schemeClr val="accent1"/>
                </a:solidFill>
              </a:rPr>
              <a:t>safest driver and/or passenger possible? </a:t>
            </a:r>
          </a:p>
        </p:txBody>
      </p:sp>
      <p:pic>
        <p:nvPicPr>
          <p:cNvPr id="8" name="Graphic 7" descr="Scientific Thought with solid fill">
            <a:extLst>
              <a:ext uri="{FF2B5EF4-FFF2-40B4-BE49-F238E27FC236}">
                <a16:creationId xmlns:a16="http://schemas.microsoft.com/office/drawing/2014/main" id="{4B58E5E5-16BF-AD81-7107-D4A899271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3667661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DF9C9-3DC2-C55D-A1DF-5D3868779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582F4-DE27-9373-FF2D-59EDAEFF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learning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intentions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30AC2-9B81-DD4C-362C-6FB134E137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11</a:t>
            </a:fld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11AF21-F399-0706-9622-1DEEA9B11444}"/>
              </a:ext>
            </a:extLst>
          </p:cNvPr>
          <p:cNvGrpSpPr/>
          <p:nvPr/>
        </p:nvGrpSpPr>
        <p:grpSpPr>
          <a:xfrm>
            <a:off x="7919386" y="2476500"/>
            <a:ext cx="8006414" cy="1662184"/>
            <a:chOff x="3600450" y="2612814"/>
            <a:chExt cx="8006414" cy="16621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ED8DD22-8422-6379-7141-4993D8338B7D}"/>
                </a:ext>
              </a:extLst>
            </p:cNvPr>
            <p:cNvGrpSpPr/>
            <p:nvPr/>
          </p:nvGrpSpPr>
          <p:grpSpPr>
            <a:xfrm>
              <a:off x="3807191" y="2612814"/>
              <a:ext cx="7799673" cy="1525858"/>
              <a:chOff x="3807191" y="2612814"/>
              <a:chExt cx="7799673" cy="152585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F21933-2B27-A0B0-6C70-84C8E4877E54}"/>
                  </a:ext>
                </a:extLst>
              </p:cNvPr>
              <p:cNvSpPr txBox="1"/>
              <p:nvPr/>
            </p:nvSpPr>
            <p:spPr>
              <a:xfrm>
                <a:off x="3807191" y="2612814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personal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safety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0326E7-8E76-BA99-5F9C-48460D94E86D}"/>
                  </a:ext>
                </a:extLst>
              </p:cNvPr>
              <p:cNvSpPr txBox="1"/>
              <p:nvPr/>
            </p:nvSpPr>
            <p:spPr>
              <a:xfrm>
                <a:off x="3807192" y="3246120"/>
                <a:ext cx="779967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learning how to assess and manage risk and personal safety in a wide range of contexts</a:t>
                </a:r>
                <a:r>
                  <a:rPr lang="en-US" sz="28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C9E7088-8976-DE9A-B141-7C5F55F489E2}"/>
                </a:ext>
              </a:extLst>
            </p:cNvPr>
            <p:cNvCxnSpPr/>
            <p:nvPr/>
          </p:nvCxnSpPr>
          <p:spPr>
            <a:xfrm>
              <a:off x="3600450" y="2759295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FC2E2B-989D-D211-2C79-BAAF218D19BB}"/>
              </a:ext>
            </a:extLst>
          </p:cNvPr>
          <p:cNvGrpSpPr/>
          <p:nvPr/>
        </p:nvGrpSpPr>
        <p:grpSpPr>
          <a:xfrm>
            <a:off x="7919386" y="6728485"/>
            <a:ext cx="7799678" cy="1662184"/>
            <a:chOff x="3600450" y="6864799"/>
            <a:chExt cx="7799678" cy="16621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DD9519-1F09-7C1C-BC66-2C11348F0303}"/>
                </a:ext>
              </a:extLst>
            </p:cNvPr>
            <p:cNvGrpSpPr/>
            <p:nvPr/>
          </p:nvGrpSpPr>
          <p:grpSpPr>
            <a:xfrm>
              <a:off x="3807191" y="6864799"/>
              <a:ext cx="7592937" cy="1477328"/>
              <a:chOff x="3807191" y="6864799"/>
              <a:chExt cx="7592937" cy="1477328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37E1C7-A829-19F3-C7D3-C9BBE2418F51}"/>
                  </a:ext>
                </a:extLst>
              </p:cNvPr>
              <p:cNvSpPr txBox="1"/>
              <p:nvPr/>
            </p:nvSpPr>
            <p:spPr>
              <a:xfrm>
                <a:off x="3807191" y="6864799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vehicle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safety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67F4FA-8855-8AA4-F626-EBF55B60A89D}"/>
                  </a:ext>
                </a:extLst>
              </p:cNvPr>
              <p:cNvSpPr txBox="1"/>
              <p:nvPr/>
            </p:nvSpPr>
            <p:spPr>
              <a:xfrm>
                <a:off x="3807198" y="7511130"/>
                <a:ext cx="75929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learning to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recognise</a:t>
                </a:r>
                <a:r>
                  <a:rPr lang="en-US" sz="2400" dirty="0">
                    <a:solidFill>
                      <a:schemeClr val="tx2"/>
                    </a:solidFill>
                  </a:rPr>
                  <a:t> how to make informed choices about safer conditions for driving.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8F1C638-FD9E-3A83-D830-4BDDC43B8604}"/>
                </a:ext>
              </a:extLst>
            </p:cNvPr>
            <p:cNvCxnSpPr/>
            <p:nvPr/>
          </p:nvCxnSpPr>
          <p:spPr>
            <a:xfrm>
              <a:off x="3600450" y="7011280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573E8D-6A32-BADB-2E56-C01C9158A6D1}"/>
              </a:ext>
            </a:extLst>
          </p:cNvPr>
          <p:cNvGrpSpPr/>
          <p:nvPr/>
        </p:nvGrpSpPr>
        <p:grpSpPr>
          <a:xfrm>
            <a:off x="7919386" y="4602492"/>
            <a:ext cx="7799678" cy="1662184"/>
            <a:chOff x="3600450" y="4738806"/>
            <a:chExt cx="7799678" cy="16621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CDCA891-9058-D818-4310-7BF714CD6B80}"/>
                </a:ext>
              </a:extLst>
            </p:cNvPr>
            <p:cNvGrpSpPr/>
            <p:nvPr/>
          </p:nvGrpSpPr>
          <p:grpSpPr>
            <a:xfrm>
              <a:off x="3807191" y="4738806"/>
              <a:ext cx="7592937" cy="1468863"/>
              <a:chOff x="3807191" y="4738806"/>
              <a:chExt cx="7592937" cy="146886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2D22D7-03F8-10BD-93CA-AF0E2A713DDA}"/>
                  </a:ext>
                </a:extLst>
              </p:cNvPr>
              <p:cNvSpPr txBox="1"/>
              <p:nvPr/>
            </p:nvSpPr>
            <p:spPr>
              <a:xfrm>
                <a:off x="3807191" y="4738806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when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travelling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E872A6-96A7-99B0-4FD8-A1403C6C816B}"/>
                  </a:ext>
                </a:extLst>
              </p:cNvPr>
              <p:cNvSpPr txBox="1"/>
              <p:nvPr/>
            </p:nvSpPr>
            <p:spPr>
              <a:xfrm>
                <a:off x="3807192" y="5376672"/>
                <a:ext cx="70322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developing strategies to manage personal safety in relation to travel.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C20B0F6-3874-240A-0858-72F0923EF6CA}"/>
                </a:ext>
              </a:extLst>
            </p:cNvPr>
            <p:cNvCxnSpPr/>
            <p:nvPr/>
          </p:nvCxnSpPr>
          <p:spPr>
            <a:xfrm>
              <a:off x="3600450" y="4885287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phic 16" descr="Steering Wheel outline">
            <a:extLst>
              <a:ext uri="{FF2B5EF4-FFF2-40B4-BE49-F238E27FC236}">
                <a16:creationId xmlns:a16="http://schemas.microsoft.com/office/drawing/2014/main" id="{CE0432E0-FBDA-92C4-D14D-7F101A64E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6528" y="4971613"/>
            <a:ext cx="914400" cy="914400"/>
          </a:xfrm>
          <a:prstGeom prst="rect">
            <a:avLst/>
          </a:prstGeom>
        </p:spPr>
      </p:pic>
      <p:pic>
        <p:nvPicPr>
          <p:cNvPr id="21" name="Graphic 20" descr="User outline">
            <a:extLst>
              <a:ext uri="{FF2B5EF4-FFF2-40B4-BE49-F238E27FC236}">
                <a16:creationId xmlns:a16="http://schemas.microsoft.com/office/drawing/2014/main" id="{F6DAB35A-F4E0-070F-B673-37C4867CA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7070" y="2923632"/>
            <a:ext cx="914400" cy="914400"/>
          </a:xfrm>
          <a:prstGeom prst="rect">
            <a:avLst/>
          </a:prstGeom>
        </p:spPr>
      </p:pic>
      <p:pic>
        <p:nvPicPr>
          <p:cNvPr id="12" name="Graphic 11" descr="Badge Question Mark with solid fill">
            <a:extLst>
              <a:ext uri="{FF2B5EF4-FFF2-40B4-BE49-F238E27FC236}">
                <a16:creationId xmlns:a16="http://schemas.microsoft.com/office/drawing/2014/main" id="{E5164822-D328-330C-035E-673380B73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6308" y="2546976"/>
            <a:ext cx="2202454" cy="22024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57DA4D-EE86-41A9-A5EE-62B520D996EA}"/>
              </a:ext>
            </a:extLst>
          </p:cNvPr>
          <p:cNvSpPr txBox="1"/>
          <p:nvPr/>
        </p:nvSpPr>
        <p:spPr>
          <a:xfrm>
            <a:off x="956611" y="4917311"/>
            <a:ext cx="4641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Have these been met?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b="1" dirty="0">
                <a:solidFill>
                  <a:schemeClr val="accent1"/>
                </a:solidFill>
              </a:rPr>
              <a:t>Next steps </a:t>
            </a:r>
            <a:r>
              <a:rPr lang="en-US" sz="3200" dirty="0"/>
              <a:t>- what would you like to develop or learn about in the future?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1E53ADC8-9660-270F-4163-BC46A4D5B239}"/>
              </a:ext>
            </a:extLst>
          </p:cNvPr>
          <p:cNvSpPr/>
          <p:nvPr/>
        </p:nvSpPr>
        <p:spPr>
          <a:xfrm>
            <a:off x="5486400" y="2476500"/>
            <a:ext cx="1420028" cy="6172200"/>
          </a:xfrm>
          <a:prstGeom prst="leftBrace">
            <a:avLst>
              <a:gd name="adj1" fmla="val 38899"/>
              <a:gd name="adj2" fmla="val 44239"/>
            </a:avLst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Seat Belt outline">
            <a:extLst>
              <a:ext uri="{FF2B5EF4-FFF2-40B4-BE49-F238E27FC236}">
                <a16:creationId xmlns:a16="http://schemas.microsoft.com/office/drawing/2014/main" id="{7C6B6C22-EA50-BC18-DBB4-47FF218429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46528" y="71756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1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BEA99-EC7A-DC24-D891-93483D703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4187D7-C3AB-C15B-7C5B-A0690762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take-away</a:t>
            </a:r>
            <a:br>
              <a:rPr lang="en-US" dirty="0"/>
            </a:br>
            <a:r>
              <a:rPr lang="en-US" dirty="0"/>
              <a:t>facts</a:t>
            </a:r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6DC07-6D54-4EA7-78F4-401E06447892}"/>
              </a:ext>
            </a:extLst>
          </p:cNvPr>
          <p:cNvSpPr txBox="1"/>
          <p:nvPr/>
        </p:nvSpPr>
        <p:spPr>
          <a:xfrm>
            <a:off x="2819400" y="2546738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Recognising</a:t>
            </a:r>
            <a:r>
              <a:rPr lang="en-US" sz="2400" dirty="0">
                <a:latin typeface="+mj-lt"/>
              </a:rPr>
              <a:t> the importance of being prepared &amp; informed in advance ensures the 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best possible opportunity for safety while driving. 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6D28B-C204-DF97-2B68-32061D4FBF4F}"/>
              </a:ext>
            </a:extLst>
          </p:cNvPr>
          <p:cNvSpPr txBox="1"/>
          <p:nvPr/>
        </p:nvSpPr>
        <p:spPr>
          <a:xfrm>
            <a:off x="2819399" y="4614939"/>
            <a:ext cx="6019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Learning how to assess and manage risk is a part of growing up and becoming an adult – as is the ability to judge situations and 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make safe decisions based on knowledge and skills.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22C30-BAD4-5F84-D1B1-F0F2EF40796C}"/>
              </a:ext>
            </a:extLst>
          </p:cNvPr>
          <p:cNvSpPr txBox="1"/>
          <p:nvPr/>
        </p:nvSpPr>
        <p:spPr>
          <a:xfrm>
            <a:off x="2819400" y="6683139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Like driving, learning good judgement and discernment skills takes time and practice, and it is all part of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 building up skills for life. </a:t>
            </a: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79F485E1-1C1B-8129-8E5D-C64F16A1764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6" r="21106"/>
          <a:stretch/>
        </p:blipFill>
        <p:spPr>
          <a:xfrm>
            <a:off x="9378401" y="-21097"/>
            <a:ext cx="8930935" cy="10308097"/>
          </a:xfrm>
        </p:spPr>
      </p:pic>
      <p:pic>
        <p:nvPicPr>
          <p:cNvPr id="28" name="Graphic 27" descr="Shield Tick with solid fill">
            <a:extLst>
              <a:ext uri="{FF2B5EF4-FFF2-40B4-BE49-F238E27FC236}">
                <a16:creationId xmlns:a16="http://schemas.microsoft.com/office/drawing/2014/main" id="{667968F3-C2A0-220C-A365-3B3C9EC61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5400" y="2544089"/>
            <a:ext cx="1219200" cy="1219200"/>
          </a:xfrm>
          <a:prstGeom prst="rect">
            <a:avLst/>
          </a:prstGeom>
        </p:spPr>
      </p:pic>
      <p:pic>
        <p:nvPicPr>
          <p:cNvPr id="29" name="Graphic 28" descr="Shield Tick with solid fill">
            <a:extLst>
              <a:ext uri="{FF2B5EF4-FFF2-40B4-BE49-F238E27FC236}">
                <a16:creationId xmlns:a16="http://schemas.microsoft.com/office/drawing/2014/main" id="{36D2850F-979E-72C5-6A1E-12E625CDE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5400" y="4614939"/>
            <a:ext cx="1219200" cy="1219200"/>
          </a:xfrm>
          <a:prstGeom prst="rect">
            <a:avLst/>
          </a:prstGeom>
        </p:spPr>
      </p:pic>
      <p:pic>
        <p:nvPicPr>
          <p:cNvPr id="30" name="Graphic 29" descr="Shield Tick with solid fill">
            <a:extLst>
              <a:ext uri="{FF2B5EF4-FFF2-40B4-BE49-F238E27FC236}">
                <a16:creationId xmlns:a16="http://schemas.microsoft.com/office/drawing/2014/main" id="{4B67169E-E0BB-A74D-3E68-743B911BF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5400" y="668313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2A606-2D42-091A-7967-7100EBCBB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41D8-DBB1-FB46-F091-E544B8DE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find out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more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009E42-B10F-E1C3-A435-55A54FF81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13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4F7FB5-D074-B1BB-D5FB-A703E4FAAADD}"/>
              </a:ext>
            </a:extLst>
          </p:cNvPr>
          <p:cNvSpPr txBox="1"/>
          <p:nvPr/>
        </p:nvSpPr>
        <p:spPr>
          <a:xfrm>
            <a:off x="2533256" y="7105895"/>
            <a:ext cx="562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readytopass.campaign.gov.uk</a:t>
            </a:r>
            <a:endParaRPr lang="uk-UA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B4FD5-4E70-D94D-2C9D-D91EA9C28BFB}"/>
              </a:ext>
            </a:extLst>
          </p:cNvPr>
          <p:cNvSpPr txBox="1"/>
          <p:nvPr/>
        </p:nvSpPr>
        <p:spPr>
          <a:xfrm>
            <a:off x="2533257" y="5038103"/>
            <a:ext cx="56201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The DVSA's Ready to Pass campaign helps new drivers prepare effectively for their driving test. It offers resources and tips to ensure you're well-prepared, promoting safe driving habits and boosting your confidence. 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8263D-1B89-3189-07F5-496EA53CC14A}"/>
              </a:ext>
            </a:extLst>
          </p:cNvPr>
          <p:cNvSpPr txBox="1"/>
          <p:nvPr/>
        </p:nvSpPr>
        <p:spPr>
          <a:xfrm>
            <a:off x="9924656" y="7105895"/>
            <a:ext cx="73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safedrivingforlife.info</a:t>
            </a:r>
            <a:endParaRPr lang="uk-UA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81BDD-024F-EEE9-FC9B-7D02B63A8979}"/>
              </a:ext>
            </a:extLst>
          </p:cNvPr>
          <p:cNvSpPr txBox="1"/>
          <p:nvPr/>
        </p:nvSpPr>
        <p:spPr>
          <a:xfrm>
            <a:off x="9920645" y="5040801"/>
            <a:ext cx="5467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Safe Driving for Life provides comprehensive resources for learning and improving driving skills.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8C8B6C1-9E22-60B1-E0C1-F9C1D97A90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33700"/>
            <a:ext cx="2048313" cy="1738752"/>
          </a:xfrm>
          <a:prstGeom prst="rect">
            <a:avLst/>
          </a:prstGeom>
        </p:spPr>
      </p:pic>
      <p:pic>
        <p:nvPicPr>
          <p:cNvPr id="3074" name="Picture 2" descr="Safe Driving for Life telah... - Safe Driving for Life">
            <a:extLst>
              <a:ext uri="{FF2B5EF4-FFF2-40B4-BE49-F238E27FC236}">
                <a16:creationId xmlns:a16="http://schemas.microsoft.com/office/drawing/2014/main" id="{6ABF792A-2714-E0BB-7931-6476CE4CD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8" b="28667"/>
          <a:stretch/>
        </p:blipFill>
        <p:spPr bwMode="auto">
          <a:xfrm>
            <a:off x="9920645" y="2933701"/>
            <a:ext cx="3766072" cy="18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2E1EC-B8DF-F0ED-A803-9AEE5D105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2144D5-E338-71C4-E579-CC12C4E4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group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agreement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D2D221-F60D-B303-588C-A015EBA1A6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2</a:t>
            </a:fld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10C46-3A19-24BB-B09B-12420BB2487E}"/>
              </a:ext>
            </a:extLst>
          </p:cNvPr>
          <p:cNvSpPr txBox="1"/>
          <p:nvPr/>
        </p:nvSpPr>
        <p:spPr>
          <a:xfrm>
            <a:off x="7454573" y="4161741"/>
            <a:ext cx="7404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</a:t>
            </a:r>
            <a:r>
              <a:rPr lang="en-US" sz="4000" dirty="0">
                <a:solidFill>
                  <a:schemeClr val="accent1"/>
                </a:solidFill>
              </a:rPr>
              <a:t>ground rules or group agreement statements </a:t>
            </a:r>
            <a:r>
              <a:rPr lang="en-US" sz="4000" dirty="0"/>
              <a:t>would we like for this lesson?</a:t>
            </a:r>
            <a:endParaRPr lang="en-GB" sz="4000" dirty="0"/>
          </a:p>
        </p:txBody>
      </p:sp>
      <p:pic>
        <p:nvPicPr>
          <p:cNvPr id="7" name="Graphic 6" descr="Meeting with solid fill">
            <a:extLst>
              <a:ext uri="{FF2B5EF4-FFF2-40B4-BE49-F238E27FC236}">
                <a16:creationId xmlns:a16="http://schemas.microsoft.com/office/drawing/2014/main" id="{928D8F6C-5633-C4D4-E999-1655BED42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9600" y="3755861"/>
            <a:ext cx="2775277" cy="27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BB480-6B41-F5B4-3D95-B822E96B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651CE-64EF-282F-3FEC-C88ADCB3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learning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intentions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C7621D-A0D8-D2B0-56C1-5B0774EFC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3</a:t>
            </a:fld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5EC13-9E65-2CBB-D099-A38453CE6D91}"/>
              </a:ext>
            </a:extLst>
          </p:cNvPr>
          <p:cNvGrpSpPr/>
          <p:nvPr/>
        </p:nvGrpSpPr>
        <p:grpSpPr>
          <a:xfrm>
            <a:off x="5540058" y="2552700"/>
            <a:ext cx="8006414" cy="1662184"/>
            <a:chOff x="3600450" y="2612814"/>
            <a:chExt cx="8006414" cy="16621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890F7FA-48AB-F7C6-D306-5171B3F22F3A}"/>
                </a:ext>
              </a:extLst>
            </p:cNvPr>
            <p:cNvGrpSpPr/>
            <p:nvPr/>
          </p:nvGrpSpPr>
          <p:grpSpPr>
            <a:xfrm>
              <a:off x="3807191" y="2612814"/>
              <a:ext cx="7799673" cy="1464303"/>
              <a:chOff x="3807191" y="2612814"/>
              <a:chExt cx="7799673" cy="146430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92660D-598D-D9C6-743A-52EC61C2BDB2}"/>
                  </a:ext>
                </a:extLst>
              </p:cNvPr>
              <p:cNvSpPr txBox="1"/>
              <p:nvPr/>
            </p:nvSpPr>
            <p:spPr>
              <a:xfrm>
                <a:off x="3807191" y="2612814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personal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safety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9A7D42-315C-13ED-C059-5F2878E1AF95}"/>
                  </a:ext>
                </a:extLst>
              </p:cNvPr>
              <p:cNvSpPr txBox="1"/>
              <p:nvPr/>
            </p:nvSpPr>
            <p:spPr>
              <a:xfrm>
                <a:off x="3807192" y="3246120"/>
                <a:ext cx="77996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learning how to assess and manage risk and personal safety in a wide range of contexts.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EFC6476-E3C5-F112-D623-6032223F78A7}"/>
                </a:ext>
              </a:extLst>
            </p:cNvPr>
            <p:cNvCxnSpPr/>
            <p:nvPr/>
          </p:nvCxnSpPr>
          <p:spPr>
            <a:xfrm>
              <a:off x="3600450" y="2759295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58B699-3ED1-ABEA-EA75-A7FD9DDB9489}"/>
              </a:ext>
            </a:extLst>
          </p:cNvPr>
          <p:cNvGrpSpPr/>
          <p:nvPr/>
        </p:nvGrpSpPr>
        <p:grpSpPr>
          <a:xfrm>
            <a:off x="5540058" y="6804685"/>
            <a:ext cx="7799678" cy="1662184"/>
            <a:chOff x="3600450" y="6864799"/>
            <a:chExt cx="7799678" cy="16621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378264-2493-3813-07BD-88C76DA02C1D}"/>
                </a:ext>
              </a:extLst>
            </p:cNvPr>
            <p:cNvGrpSpPr/>
            <p:nvPr/>
          </p:nvGrpSpPr>
          <p:grpSpPr>
            <a:xfrm>
              <a:off x="3807191" y="6864799"/>
              <a:ext cx="7592937" cy="1477328"/>
              <a:chOff x="3807191" y="6864799"/>
              <a:chExt cx="7592937" cy="1477328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EACD2E5-F461-09E0-2EB2-4EBBFEF565F6}"/>
                  </a:ext>
                </a:extLst>
              </p:cNvPr>
              <p:cNvSpPr txBox="1"/>
              <p:nvPr/>
            </p:nvSpPr>
            <p:spPr>
              <a:xfrm>
                <a:off x="3807191" y="6864799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vehicle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safety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FF1BD9-E040-AFB6-BA4C-8034F3F57F86}"/>
                  </a:ext>
                </a:extLst>
              </p:cNvPr>
              <p:cNvSpPr txBox="1"/>
              <p:nvPr/>
            </p:nvSpPr>
            <p:spPr>
              <a:xfrm>
                <a:off x="3807198" y="7511130"/>
                <a:ext cx="75929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learning to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recognise</a:t>
                </a:r>
                <a:r>
                  <a:rPr lang="en-US" sz="2400" dirty="0">
                    <a:solidFill>
                      <a:schemeClr val="tx2"/>
                    </a:solidFill>
                  </a:rPr>
                  <a:t> how to make informed choices about safer conditions for driving.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9769168-8162-49B8-FD13-A902CABF0991}"/>
                </a:ext>
              </a:extLst>
            </p:cNvPr>
            <p:cNvCxnSpPr/>
            <p:nvPr/>
          </p:nvCxnSpPr>
          <p:spPr>
            <a:xfrm>
              <a:off x="3600450" y="7011280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C663F9-7CBE-E0A2-7985-75C0C9B8AE29}"/>
              </a:ext>
            </a:extLst>
          </p:cNvPr>
          <p:cNvGrpSpPr/>
          <p:nvPr/>
        </p:nvGrpSpPr>
        <p:grpSpPr>
          <a:xfrm>
            <a:off x="5555298" y="4673921"/>
            <a:ext cx="7799678" cy="1662184"/>
            <a:chOff x="3600450" y="4738806"/>
            <a:chExt cx="7799678" cy="16621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CE03F46-2268-F003-199E-EFECFBF58F8F}"/>
                </a:ext>
              </a:extLst>
            </p:cNvPr>
            <p:cNvGrpSpPr/>
            <p:nvPr/>
          </p:nvGrpSpPr>
          <p:grpSpPr>
            <a:xfrm>
              <a:off x="3807191" y="4738806"/>
              <a:ext cx="7592937" cy="1468863"/>
              <a:chOff x="3807191" y="4738806"/>
              <a:chExt cx="7592937" cy="146886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7FA003-1674-3DC2-4303-2E6EF7A03992}"/>
                  </a:ext>
                </a:extLst>
              </p:cNvPr>
              <p:cNvSpPr txBox="1"/>
              <p:nvPr/>
            </p:nvSpPr>
            <p:spPr>
              <a:xfrm>
                <a:off x="3807191" y="4738806"/>
                <a:ext cx="759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+mj-lt"/>
                  </a:rPr>
                  <a:t>when </a:t>
                </a:r>
                <a:r>
                  <a:rPr lang="en-US" sz="3600" dirty="0">
                    <a:solidFill>
                      <a:schemeClr val="accent1"/>
                    </a:solidFill>
                    <a:latin typeface="+mj-lt"/>
                  </a:rPr>
                  <a:t>travelling</a:t>
                </a:r>
                <a:endParaRPr lang="uk-UA" sz="3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7975A34-58E9-89DC-4120-CC232F885120}"/>
                  </a:ext>
                </a:extLst>
              </p:cNvPr>
              <p:cNvSpPr txBox="1"/>
              <p:nvPr/>
            </p:nvSpPr>
            <p:spPr>
              <a:xfrm>
                <a:off x="3807192" y="5376672"/>
                <a:ext cx="70322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I am developing strategies to manage personal safety in relation to travel.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27F8418-1420-7360-5276-2BE6BC77D498}"/>
                </a:ext>
              </a:extLst>
            </p:cNvPr>
            <p:cNvCxnSpPr/>
            <p:nvPr/>
          </p:nvCxnSpPr>
          <p:spPr>
            <a:xfrm>
              <a:off x="3600450" y="4885287"/>
              <a:ext cx="0" cy="1515703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phic 16" descr="Steering Wheel outline">
            <a:extLst>
              <a:ext uri="{FF2B5EF4-FFF2-40B4-BE49-F238E27FC236}">
                <a16:creationId xmlns:a16="http://schemas.microsoft.com/office/drawing/2014/main" id="{65257DF2-BB27-9B95-A37A-2BCD4FBA3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7200" y="5047813"/>
            <a:ext cx="914400" cy="914400"/>
          </a:xfrm>
          <a:prstGeom prst="rect">
            <a:avLst/>
          </a:prstGeom>
        </p:spPr>
      </p:pic>
      <p:pic>
        <p:nvPicPr>
          <p:cNvPr id="21" name="Graphic 20" descr="User outline">
            <a:extLst>
              <a:ext uri="{FF2B5EF4-FFF2-40B4-BE49-F238E27FC236}">
                <a16:creationId xmlns:a16="http://schemas.microsoft.com/office/drawing/2014/main" id="{FF4BADC8-B07A-4C31-9828-9B99124FF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7742" y="2999832"/>
            <a:ext cx="914400" cy="914400"/>
          </a:xfrm>
          <a:prstGeom prst="rect">
            <a:avLst/>
          </a:prstGeom>
        </p:spPr>
      </p:pic>
      <p:pic>
        <p:nvPicPr>
          <p:cNvPr id="15" name="Graphic 14" descr="Seat Belt outline">
            <a:extLst>
              <a:ext uri="{FF2B5EF4-FFF2-40B4-BE49-F238E27FC236}">
                <a16:creationId xmlns:a16="http://schemas.microsoft.com/office/drawing/2014/main" id="{4CBDB228-CF4F-E2C5-0AFF-994A8559A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7200" y="70913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49110-303A-D2C0-435E-2E3DC06C3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642065-FBCD-DAE9-F0C0-AF85D96D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/>
              <a:t>manging </a:t>
            </a:r>
            <a:br>
              <a:rPr lang="en-US"/>
            </a:br>
            <a:r>
              <a:rPr lang="en-US">
                <a:solidFill>
                  <a:schemeClr val="accent1"/>
                </a:solidFill>
              </a:rPr>
              <a:t>fatigue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DABC43-E755-89A1-FB23-488F96E7D8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4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007B2-9A52-7B0F-5EE4-8C7E07E3A265}"/>
              </a:ext>
            </a:extLst>
          </p:cNvPr>
          <p:cNvSpPr txBox="1"/>
          <p:nvPr/>
        </p:nvSpPr>
        <p:spPr>
          <a:xfrm>
            <a:off x="8077200" y="1683488"/>
            <a:ext cx="80581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hlinkClick r:id="rId3"/>
              </a:rPr>
              <a:t>https://www.youtube.com/watch?v=rGRMmTVky4c</a:t>
            </a:r>
            <a:r>
              <a:rPr lang="en-GB" sz="1200"/>
              <a:t> </a:t>
            </a:r>
            <a:endParaRPr lang="en-GB" sz="1200" dirty="0"/>
          </a:p>
        </p:txBody>
      </p:sp>
      <p:pic>
        <p:nvPicPr>
          <p:cNvPr id="8" name="Online Media 7" descr="DriveFit - Ashleigh Filtness [with subtitles]">
            <a:hlinkClick r:id="" action="ppaction://media"/>
            <a:extLst>
              <a:ext uri="{FF2B5EF4-FFF2-40B4-BE49-F238E27FC236}">
                <a16:creationId xmlns:a16="http://schemas.microsoft.com/office/drawing/2014/main" id="{2CDE9A6B-AFAC-0296-9A97-BF066EF336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440400" cy="104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36FC3-6920-E73E-C30A-4A62F326A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9F6713-B75D-6E25-B4C5-2B891865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key points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from the video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52077B-6557-AB4A-9C6F-077C2EFBE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5</a:t>
            </a:fld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A900DB-D3A0-D699-B233-4D8AA950DAB9}"/>
              </a:ext>
            </a:extLst>
          </p:cNvPr>
          <p:cNvGrpSpPr/>
          <p:nvPr/>
        </p:nvGrpSpPr>
        <p:grpSpPr>
          <a:xfrm>
            <a:off x="2476500" y="2628900"/>
            <a:ext cx="9639300" cy="2286000"/>
            <a:chOff x="2476500" y="2628900"/>
            <a:chExt cx="9639300" cy="22860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F5740D-DADC-98C6-5FEF-8249B3938E7F}"/>
                </a:ext>
              </a:extLst>
            </p:cNvPr>
            <p:cNvSpPr txBox="1"/>
            <p:nvPr/>
          </p:nvSpPr>
          <p:spPr>
            <a:xfrm>
              <a:off x="5124450" y="3171735"/>
              <a:ext cx="69913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What information have you gleaned from the video?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C72DA7-1A69-3F1F-9999-4B1A7E90D24B}"/>
                </a:ext>
              </a:extLst>
            </p:cNvPr>
            <p:cNvSpPr/>
            <p:nvPr/>
          </p:nvSpPr>
          <p:spPr>
            <a:xfrm>
              <a:off x="2476500" y="2628900"/>
              <a:ext cx="2286000" cy="2286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4D3F0E-BA01-9843-1645-D5446D98389D}"/>
              </a:ext>
            </a:extLst>
          </p:cNvPr>
          <p:cNvGrpSpPr/>
          <p:nvPr/>
        </p:nvGrpSpPr>
        <p:grpSpPr>
          <a:xfrm>
            <a:off x="2476500" y="5676900"/>
            <a:ext cx="13601700" cy="2286000"/>
            <a:chOff x="2476500" y="5676900"/>
            <a:chExt cx="13601700" cy="22860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BA69CC-10BC-ECE5-3BDA-A8FC8AAB9A73}"/>
                </a:ext>
              </a:extLst>
            </p:cNvPr>
            <p:cNvSpPr txBox="1"/>
            <p:nvPr/>
          </p:nvSpPr>
          <p:spPr>
            <a:xfrm>
              <a:off x="5124450" y="6219735"/>
              <a:ext cx="109537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What are the top take-away tops that have been shared in the video from this and previous lessons?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B6DA5A7-559D-EAB4-A08C-0AB581B562DA}"/>
                </a:ext>
              </a:extLst>
            </p:cNvPr>
            <p:cNvSpPr/>
            <p:nvPr/>
          </p:nvSpPr>
          <p:spPr>
            <a:xfrm>
              <a:off x="2476500" y="5676900"/>
              <a:ext cx="2286000" cy="2286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</p:grpSp>
      <p:pic>
        <p:nvPicPr>
          <p:cNvPr id="9" name="Graphic 8" descr="Television with solid fill">
            <a:extLst>
              <a:ext uri="{FF2B5EF4-FFF2-40B4-BE49-F238E27FC236}">
                <a16:creationId xmlns:a16="http://schemas.microsoft.com/office/drawing/2014/main" id="{3BEAD7FC-2D02-0AFA-F846-60BCA7B2E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1800" y="3136683"/>
            <a:ext cx="1361950" cy="1361950"/>
          </a:xfrm>
          <a:prstGeom prst="rect">
            <a:avLst/>
          </a:prstGeom>
        </p:spPr>
      </p:pic>
      <p:pic>
        <p:nvPicPr>
          <p:cNvPr id="16" name="Graphic 15" descr="Lightbulb and gear with solid fill">
            <a:extLst>
              <a:ext uri="{FF2B5EF4-FFF2-40B4-BE49-F238E27FC236}">
                <a16:creationId xmlns:a16="http://schemas.microsoft.com/office/drawing/2014/main" id="{2F95B0AD-85D7-FC05-CC5C-256C5485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8648" y="6057900"/>
            <a:ext cx="1435102" cy="143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913B2-CD30-0719-6FF3-A763230DB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0A9083-C22D-4F8C-22D5-A113BE61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developing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if-then plans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D27307-7F58-9BA2-C819-B0829AC49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6</a:t>
            </a:fld>
            <a:endParaRPr/>
          </a:p>
        </p:txBody>
      </p:sp>
      <p:pic>
        <p:nvPicPr>
          <p:cNvPr id="2" name="Online Media 7" title="GoDrive 2024">
            <a:hlinkClick r:id="" action="ppaction://media"/>
            <a:extLst>
              <a:ext uri="{FF2B5EF4-FFF2-40B4-BE49-F238E27FC236}">
                <a16:creationId xmlns:a16="http://schemas.microsoft.com/office/drawing/2014/main" id="{12064781-9266-D7AA-E7B0-AC19109886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3528" y="0"/>
            <a:ext cx="18321528" cy="10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5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D9C08-1651-FF00-9624-37A611EF6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41F667-8AA8-D600-8550-AADA376AF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981700" cy="133882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if this, then that</a:t>
            </a:r>
            <a:br>
              <a:rPr lang="en-US" dirty="0"/>
            </a:br>
            <a:r>
              <a:rPr lang="en-US" dirty="0"/>
              <a:t>activity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B1DB9D-C81D-AEAA-CF6D-1B4D725E81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7</a:t>
            </a:fld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27B272-14F7-ADAF-31AE-E019F528E2A6}"/>
              </a:ext>
            </a:extLst>
          </p:cNvPr>
          <p:cNvSpPr txBox="1"/>
          <p:nvPr/>
        </p:nvSpPr>
        <p:spPr>
          <a:xfrm>
            <a:off x="4211577" y="3338780"/>
            <a:ext cx="1005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Individually, or in pairs complete the </a:t>
            </a:r>
            <a:r>
              <a:rPr lang="en-GB" sz="4000" b="1" dirty="0">
                <a:solidFill>
                  <a:schemeClr val="accent1"/>
                </a:solidFill>
              </a:rPr>
              <a:t>‘if this, then that’ sentence sheet.</a:t>
            </a:r>
          </a:p>
        </p:txBody>
      </p:sp>
      <p:pic>
        <p:nvPicPr>
          <p:cNvPr id="4" name="Graphic 3" descr="Network diagram with solid fill">
            <a:extLst>
              <a:ext uri="{FF2B5EF4-FFF2-40B4-BE49-F238E27FC236}">
                <a16:creationId xmlns:a16="http://schemas.microsoft.com/office/drawing/2014/main" id="{02218088-922A-EE94-7AF1-64F4C0BDE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2705100"/>
            <a:ext cx="2590800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51C655-3C13-FF1A-48DD-AB11DEB8E0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577" y="4838700"/>
            <a:ext cx="11485624" cy="407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2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12630-BA1D-C7CE-3ECB-E07977B7F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E14849-6915-7FC6-9AB2-814F4E29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981700" cy="133882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solution-focused</a:t>
            </a:r>
            <a:br>
              <a:rPr lang="en-US" dirty="0"/>
            </a:br>
            <a:r>
              <a:rPr lang="en-US" dirty="0"/>
              <a:t>thinking activity.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877CE-EE13-38EF-4B5E-582A0672B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8</a:t>
            </a:fld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DBA634-F234-8C6B-93E1-8830F07CF036}"/>
              </a:ext>
            </a:extLst>
          </p:cNvPr>
          <p:cNvSpPr txBox="1"/>
          <p:nvPr/>
        </p:nvSpPr>
        <p:spPr>
          <a:xfrm>
            <a:off x="4495800" y="3263328"/>
            <a:ext cx="11125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In small groups, do some </a:t>
            </a:r>
            <a:r>
              <a:rPr lang="en-GB" sz="4000" b="1" dirty="0">
                <a:solidFill>
                  <a:schemeClr val="accent1"/>
                </a:solidFill>
              </a:rPr>
              <a:t>solution-focused thinking</a:t>
            </a:r>
            <a:r>
              <a:rPr lang="en-GB" sz="4000" dirty="0"/>
              <a:t> in response to these questions:</a:t>
            </a:r>
            <a:br>
              <a:rPr lang="en-GB" sz="4000" dirty="0"/>
            </a:br>
            <a:endParaRPr lang="en-GB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j-lt"/>
              </a:rPr>
              <a:t>How can people be encouraged to overcome any barriers they feel about being a safer driver?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j-lt"/>
              </a:rPr>
              <a:t>How can better habits be encouraged?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j-lt"/>
              </a:rPr>
              <a:t>How can young people (and young drivers) be a collective force for good?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j-lt"/>
              </a:rPr>
              <a:t>How can society support people to make safer choices? </a:t>
            </a:r>
          </a:p>
        </p:txBody>
      </p:sp>
      <p:pic>
        <p:nvPicPr>
          <p:cNvPr id="12" name="Graphic 11" descr="Group brainstorm with solid fill">
            <a:extLst>
              <a:ext uri="{FF2B5EF4-FFF2-40B4-BE49-F238E27FC236}">
                <a16:creationId xmlns:a16="http://schemas.microsoft.com/office/drawing/2014/main" id="{405D51E8-54F7-60D1-A171-076E413F1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6400" y="2603790"/>
            <a:ext cx="2417006" cy="241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C5BF8-8EE9-937A-B022-44CE293A3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2971D6-58DF-D2BB-B95A-E1481641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1338828"/>
          </a:xfrm>
        </p:spPr>
        <p:txBody>
          <a:bodyPr/>
          <a:lstStyle/>
          <a:p>
            <a:r>
              <a:rPr lang="en-US" dirty="0"/>
              <a:t>driving pledge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activity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166E63-D88F-580E-6409-8B863CBD2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9</a:t>
            </a:fld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28E7D9-0804-E60B-B6FB-C30F774E8DCD}"/>
              </a:ext>
            </a:extLst>
          </p:cNvPr>
          <p:cNvSpPr txBox="1"/>
          <p:nvPr/>
        </p:nvSpPr>
        <p:spPr>
          <a:xfrm>
            <a:off x="7454573" y="4161741"/>
            <a:ext cx="7404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is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b="1" dirty="0">
                <a:solidFill>
                  <a:schemeClr val="accent1"/>
                </a:solidFill>
              </a:rPr>
              <a:t>your 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driving pledge?</a:t>
            </a:r>
            <a:endParaRPr lang="en-GB" sz="4000" b="1" dirty="0"/>
          </a:p>
        </p:txBody>
      </p:sp>
      <p:pic>
        <p:nvPicPr>
          <p:cNvPr id="4" name="Graphic 3" descr="Clipboard with solid fill">
            <a:extLst>
              <a:ext uri="{FF2B5EF4-FFF2-40B4-BE49-F238E27FC236}">
                <a16:creationId xmlns:a16="http://schemas.microsoft.com/office/drawing/2014/main" id="{2E48F7D3-AF2B-FC67-8E3C-D63B542FE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00" y="3928074"/>
            <a:ext cx="2406325" cy="24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Coral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7F50"/>
      </a:accent1>
      <a:accent2>
        <a:srgbClr val="C0C0C8"/>
      </a:accent2>
      <a:accent3>
        <a:srgbClr val="FF7F50"/>
      </a:accent3>
      <a:accent4>
        <a:srgbClr val="FF7F50"/>
      </a:accent4>
      <a:accent5>
        <a:srgbClr val="FF7F50"/>
      </a:accent5>
      <a:accent6>
        <a:srgbClr val="FF7F50"/>
      </a:accent6>
      <a:hlink>
        <a:srgbClr val="FB4300"/>
      </a:hlink>
      <a:folHlink>
        <a:srgbClr val="FFB29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AM SLIDES">
  <a:themeElements>
    <a:clrScheme name="SIMPLICITY - Orange Boom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7F50"/>
      </a:accent1>
      <a:accent2>
        <a:srgbClr val="C0C0C8"/>
      </a:accent2>
      <a:accent3>
        <a:srgbClr val="FF7F50"/>
      </a:accent3>
      <a:accent4>
        <a:srgbClr val="FF7F50"/>
      </a:accent4>
      <a:accent5>
        <a:srgbClr val="FF7F50"/>
      </a:accent5>
      <a:accent6>
        <a:srgbClr val="FF7F50"/>
      </a:accent6>
      <a:hlink>
        <a:srgbClr val="FB4300"/>
      </a:hlink>
      <a:folHlink>
        <a:srgbClr val="FFB29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 WITH IMAGES">
  <a:themeElements>
    <a:clrScheme name="SIMPLICITY - Orange Boom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7F50"/>
      </a:accent1>
      <a:accent2>
        <a:srgbClr val="C0C0C8"/>
      </a:accent2>
      <a:accent3>
        <a:srgbClr val="FF7F50"/>
      </a:accent3>
      <a:accent4>
        <a:srgbClr val="FF7F50"/>
      </a:accent4>
      <a:accent5>
        <a:srgbClr val="FF7F50"/>
      </a:accent5>
      <a:accent6>
        <a:srgbClr val="FF7F50"/>
      </a:accent6>
      <a:hlink>
        <a:srgbClr val="FB4300"/>
      </a:hlink>
      <a:folHlink>
        <a:srgbClr val="FFB29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RTFOLIO">
  <a:themeElements>
    <a:clrScheme name="SIMPLICITY - Orange Boom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7F50"/>
      </a:accent1>
      <a:accent2>
        <a:srgbClr val="C0C0C8"/>
      </a:accent2>
      <a:accent3>
        <a:srgbClr val="FF7F50"/>
      </a:accent3>
      <a:accent4>
        <a:srgbClr val="FF7F50"/>
      </a:accent4>
      <a:accent5>
        <a:srgbClr val="FF7F50"/>
      </a:accent5>
      <a:accent6>
        <a:srgbClr val="FF7F50"/>
      </a:accent6>
      <a:hlink>
        <a:srgbClr val="FB4300"/>
      </a:hlink>
      <a:folHlink>
        <a:srgbClr val="FFB29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520</Words>
  <Application>Microsoft Office PowerPoint</Application>
  <PresentationFormat>Custom</PresentationFormat>
  <Paragraphs>73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GENARAL LAYOUTS</vt:lpstr>
      <vt:lpstr>TEAM SLIDES</vt:lpstr>
      <vt:lpstr>SLIDES WITH IMAGES</vt:lpstr>
      <vt:lpstr>PORTFOLIO</vt:lpstr>
      <vt:lpstr>PowerPoint Presentation</vt:lpstr>
      <vt:lpstr>group  agreement</vt:lpstr>
      <vt:lpstr>learning intentions</vt:lpstr>
      <vt:lpstr>manging  fatigue</vt:lpstr>
      <vt:lpstr>key points from the video</vt:lpstr>
      <vt:lpstr>developing  if-then plans</vt:lpstr>
      <vt:lpstr>if this, then that activity</vt:lpstr>
      <vt:lpstr>solution-focused thinking activity.</vt:lpstr>
      <vt:lpstr>driving pledge  activity</vt:lpstr>
      <vt:lpstr>reflection activity</vt:lpstr>
      <vt:lpstr>learning intentions</vt:lpstr>
      <vt:lpstr>take-away facts</vt:lpstr>
      <vt:lpstr>find out  more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Elizabeth Box</cp:lastModifiedBy>
  <cp:revision>897</cp:revision>
  <dcterms:created xsi:type="dcterms:W3CDTF">2015-01-20T11:47:48Z</dcterms:created>
  <dcterms:modified xsi:type="dcterms:W3CDTF">2026-03-10T18:17:47Z</dcterms:modified>
</cp:coreProperties>
</file>